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69" r:id="rId4"/>
    <p:sldId id="259" r:id="rId5"/>
    <p:sldId id="265" r:id="rId6"/>
    <p:sldId id="260" r:id="rId7"/>
    <p:sldId id="266" r:id="rId8"/>
    <p:sldId id="270" r:id="rId9"/>
    <p:sldId id="261" r:id="rId10"/>
    <p:sldId id="262" r:id="rId11"/>
    <p:sldId id="263" r:id="rId12"/>
    <p:sldId id="271" r:id="rId13"/>
    <p:sldId id="264" r:id="rId14"/>
    <p:sldId id="257" r:id="rId15"/>
    <p:sldId id="268" r:id="rId16"/>
  </p:sldIdLst>
  <p:sldSz cx="9144000" cy="6858000" type="screen4x3"/>
  <p:notesSz cx="6858000" cy="9144000"/>
  <p:defaultTextStyle>
    <a:defPPr>
      <a:defRPr lang="fil-PH"/>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79" autoAdjust="0"/>
    <p:restoredTop sz="94667" autoAdjust="0"/>
  </p:normalViewPr>
  <p:slideViewPr>
    <p:cSldViewPr snapToGrid="0">
      <p:cViewPr varScale="1">
        <p:scale>
          <a:sx n="59" d="100"/>
          <a:sy n="59" d="100"/>
        </p:scale>
        <p:origin x="77" y="5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30231A4-58AA-412E-AAC4-323C079C96D6}" type="datetimeFigureOut">
              <a:rPr lang="fil-PH" smtClean="0"/>
              <a:t>4/18/2017</a:t>
            </a:fld>
            <a:endParaRPr lang="fil-PH"/>
          </a:p>
        </p:txBody>
      </p:sp>
      <p:sp>
        <p:nvSpPr>
          <p:cNvPr id="5" name="Footer Placeholder 4"/>
          <p:cNvSpPr>
            <a:spLocks noGrp="1"/>
          </p:cNvSpPr>
          <p:nvPr>
            <p:ph type="ftr" sz="quarter" idx="11"/>
          </p:nvPr>
        </p:nvSpPr>
        <p:spPr/>
        <p:txBody>
          <a:bodyPr/>
          <a:lstStyle/>
          <a:p>
            <a:endParaRPr lang="fil-PH"/>
          </a:p>
        </p:txBody>
      </p:sp>
      <p:sp>
        <p:nvSpPr>
          <p:cNvPr id="6" name="Slide Number Placeholder 5"/>
          <p:cNvSpPr>
            <a:spLocks noGrp="1"/>
          </p:cNvSpPr>
          <p:nvPr>
            <p:ph type="sldNum" sz="quarter" idx="12"/>
          </p:nvPr>
        </p:nvSpPr>
        <p:spPr/>
        <p:txBody>
          <a:bodyPr/>
          <a:lstStyle/>
          <a:p>
            <a:fld id="{34F6568F-5C1C-469E-BD00-589C561928D6}" type="slidenum">
              <a:rPr lang="fil-PH" smtClean="0"/>
              <a:t>‹#›</a:t>
            </a:fld>
            <a:endParaRPr lang="fil-PH"/>
          </a:p>
        </p:txBody>
      </p:sp>
    </p:spTree>
    <p:extLst>
      <p:ext uri="{BB962C8B-B14F-4D97-AF65-F5344CB8AC3E}">
        <p14:creationId xmlns:p14="http://schemas.microsoft.com/office/powerpoint/2010/main" val="2971349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30231A4-58AA-412E-AAC4-323C079C96D6}" type="datetimeFigureOut">
              <a:rPr lang="fil-PH" smtClean="0"/>
              <a:t>4/18/2017</a:t>
            </a:fld>
            <a:endParaRPr lang="fil-PH"/>
          </a:p>
        </p:txBody>
      </p:sp>
      <p:sp>
        <p:nvSpPr>
          <p:cNvPr id="5" name="Footer Placeholder 4"/>
          <p:cNvSpPr>
            <a:spLocks noGrp="1"/>
          </p:cNvSpPr>
          <p:nvPr>
            <p:ph type="ftr" sz="quarter" idx="11"/>
          </p:nvPr>
        </p:nvSpPr>
        <p:spPr/>
        <p:txBody>
          <a:bodyPr/>
          <a:lstStyle/>
          <a:p>
            <a:endParaRPr lang="fil-PH"/>
          </a:p>
        </p:txBody>
      </p:sp>
      <p:sp>
        <p:nvSpPr>
          <p:cNvPr id="6" name="Slide Number Placeholder 5"/>
          <p:cNvSpPr>
            <a:spLocks noGrp="1"/>
          </p:cNvSpPr>
          <p:nvPr>
            <p:ph type="sldNum" sz="quarter" idx="12"/>
          </p:nvPr>
        </p:nvSpPr>
        <p:spPr/>
        <p:txBody>
          <a:bodyPr/>
          <a:lstStyle/>
          <a:p>
            <a:fld id="{34F6568F-5C1C-469E-BD00-589C561928D6}" type="slidenum">
              <a:rPr lang="fil-PH" smtClean="0"/>
              <a:t>‹#›</a:t>
            </a:fld>
            <a:endParaRPr lang="fil-PH"/>
          </a:p>
        </p:txBody>
      </p:sp>
    </p:spTree>
    <p:extLst>
      <p:ext uri="{BB962C8B-B14F-4D97-AF65-F5344CB8AC3E}">
        <p14:creationId xmlns:p14="http://schemas.microsoft.com/office/powerpoint/2010/main" val="1906907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30231A4-58AA-412E-AAC4-323C079C96D6}" type="datetimeFigureOut">
              <a:rPr lang="fil-PH" smtClean="0"/>
              <a:t>4/18/2017</a:t>
            </a:fld>
            <a:endParaRPr lang="fil-PH"/>
          </a:p>
        </p:txBody>
      </p:sp>
      <p:sp>
        <p:nvSpPr>
          <p:cNvPr id="5" name="Footer Placeholder 4"/>
          <p:cNvSpPr>
            <a:spLocks noGrp="1"/>
          </p:cNvSpPr>
          <p:nvPr>
            <p:ph type="ftr" sz="quarter" idx="11"/>
          </p:nvPr>
        </p:nvSpPr>
        <p:spPr/>
        <p:txBody>
          <a:bodyPr/>
          <a:lstStyle/>
          <a:p>
            <a:endParaRPr lang="fil-PH"/>
          </a:p>
        </p:txBody>
      </p:sp>
      <p:sp>
        <p:nvSpPr>
          <p:cNvPr id="6" name="Slide Number Placeholder 5"/>
          <p:cNvSpPr>
            <a:spLocks noGrp="1"/>
          </p:cNvSpPr>
          <p:nvPr>
            <p:ph type="sldNum" sz="quarter" idx="12"/>
          </p:nvPr>
        </p:nvSpPr>
        <p:spPr/>
        <p:txBody>
          <a:bodyPr/>
          <a:lstStyle/>
          <a:p>
            <a:fld id="{34F6568F-5C1C-469E-BD00-589C561928D6}" type="slidenum">
              <a:rPr lang="fil-PH" smtClean="0"/>
              <a:t>‹#›</a:t>
            </a:fld>
            <a:endParaRPr lang="fil-PH"/>
          </a:p>
        </p:txBody>
      </p:sp>
    </p:spTree>
    <p:extLst>
      <p:ext uri="{BB962C8B-B14F-4D97-AF65-F5344CB8AC3E}">
        <p14:creationId xmlns:p14="http://schemas.microsoft.com/office/powerpoint/2010/main" val="2277084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30231A4-58AA-412E-AAC4-323C079C96D6}" type="datetimeFigureOut">
              <a:rPr lang="fil-PH" smtClean="0"/>
              <a:t>4/18/2017</a:t>
            </a:fld>
            <a:endParaRPr lang="fil-PH"/>
          </a:p>
        </p:txBody>
      </p:sp>
      <p:sp>
        <p:nvSpPr>
          <p:cNvPr id="5" name="Footer Placeholder 4"/>
          <p:cNvSpPr>
            <a:spLocks noGrp="1"/>
          </p:cNvSpPr>
          <p:nvPr>
            <p:ph type="ftr" sz="quarter" idx="11"/>
          </p:nvPr>
        </p:nvSpPr>
        <p:spPr/>
        <p:txBody>
          <a:bodyPr/>
          <a:lstStyle/>
          <a:p>
            <a:endParaRPr lang="fil-PH"/>
          </a:p>
        </p:txBody>
      </p:sp>
      <p:sp>
        <p:nvSpPr>
          <p:cNvPr id="6" name="Slide Number Placeholder 5"/>
          <p:cNvSpPr>
            <a:spLocks noGrp="1"/>
          </p:cNvSpPr>
          <p:nvPr>
            <p:ph type="sldNum" sz="quarter" idx="12"/>
          </p:nvPr>
        </p:nvSpPr>
        <p:spPr/>
        <p:txBody>
          <a:bodyPr/>
          <a:lstStyle/>
          <a:p>
            <a:fld id="{34F6568F-5C1C-469E-BD00-589C561928D6}" type="slidenum">
              <a:rPr lang="fil-PH" smtClean="0"/>
              <a:t>‹#›</a:t>
            </a:fld>
            <a:endParaRPr lang="fil-PH"/>
          </a:p>
        </p:txBody>
      </p:sp>
    </p:spTree>
    <p:extLst>
      <p:ext uri="{BB962C8B-B14F-4D97-AF65-F5344CB8AC3E}">
        <p14:creationId xmlns:p14="http://schemas.microsoft.com/office/powerpoint/2010/main" val="3016445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231A4-58AA-412E-AAC4-323C079C96D6}" type="datetimeFigureOut">
              <a:rPr lang="fil-PH" smtClean="0"/>
              <a:t>4/18/2017</a:t>
            </a:fld>
            <a:endParaRPr lang="fil-PH"/>
          </a:p>
        </p:txBody>
      </p:sp>
      <p:sp>
        <p:nvSpPr>
          <p:cNvPr id="5" name="Footer Placeholder 4"/>
          <p:cNvSpPr>
            <a:spLocks noGrp="1"/>
          </p:cNvSpPr>
          <p:nvPr>
            <p:ph type="ftr" sz="quarter" idx="11"/>
          </p:nvPr>
        </p:nvSpPr>
        <p:spPr/>
        <p:txBody>
          <a:bodyPr/>
          <a:lstStyle/>
          <a:p>
            <a:endParaRPr lang="fil-PH"/>
          </a:p>
        </p:txBody>
      </p:sp>
      <p:sp>
        <p:nvSpPr>
          <p:cNvPr id="6" name="Slide Number Placeholder 5"/>
          <p:cNvSpPr>
            <a:spLocks noGrp="1"/>
          </p:cNvSpPr>
          <p:nvPr>
            <p:ph type="sldNum" sz="quarter" idx="12"/>
          </p:nvPr>
        </p:nvSpPr>
        <p:spPr/>
        <p:txBody>
          <a:bodyPr/>
          <a:lstStyle/>
          <a:p>
            <a:fld id="{34F6568F-5C1C-469E-BD00-589C561928D6}" type="slidenum">
              <a:rPr lang="fil-PH" smtClean="0"/>
              <a:t>‹#›</a:t>
            </a:fld>
            <a:endParaRPr lang="fil-PH"/>
          </a:p>
        </p:txBody>
      </p:sp>
    </p:spTree>
    <p:extLst>
      <p:ext uri="{BB962C8B-B14F-4D97-AF65-F5344CB8AC3E}">
        <p14:creationId xmlns:p14="http://schemas.microsoft.com/office/powerpoint/2010/main" val="3232979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30231A4-58AA-412E-AAC4-323C079C96D6}" type="datetimeFigureOut">
              <a:rPr lang="fil-PH" smtClean="0"/>
              <a:t>4/18/2017</a:t>
            </a:fld>
            <a:endParaRPr lang="fil-PH"/>
          </a:p>
        </p:txBody>
      </p:sp>
      <p:sp>
        <p:nvSpPr>
          <p:cNvPr id="6" name="Footer Placeholder 5"/>
          <p:cNvSpPr>
            <a:spLocks noGrp="1"/>
          </p:cNvSpPr>
          <p:nvPr>
            <p:ph type="ftr" sz="quarter" idx="11"/>
          </p:nvPr>
        </p:nvSpPr>
        <p:spPr/>
        <p:txBody>
          <a:bodyPr/>
          <a:lstStyle/>
          <a:p>
            <a:endParaRPr lang="fil-PH"/>
          </a:p>
        </p:txBody>
      </p:sp>
      <p:sp>
        <p:nvSpPr>
          <p:cNvPr id="7" name="Slide Number Placeholder 6"/>
          <p:cNvSpPr>
            <a:spLocks noGrp="1"/>
          </p:cNvSpPr>
          <p:nvPr>
            <p:ph type="sldNum" sz="quarter" idx="12"/>
          </p:nvPr>
        </p:nvSpPr>
        <p:spPr/>
        <p:txBody>
          <a:bodyPr/>
          <a:lstStyle/>
          <a:p>
            <a:fld id="{34F6568F-5C1C-469E-BD00-589C561928D6}" type="slidenum">
              <a:rPr lang="fil-PH" smtClean="0"/>
              <a:t>‹#›</a:t>
            </a:fld>
            <a:endParaRPr lang="fil-PH"/>
          </a:p>
        </p:txBody>
      </p:sp>
    </p:spTree>
    <p:extLst>
      <p:ext uri="{BB962C8B-B14F-4D97-AF65-F5344CB8AC3E}">
        <p14:creationId xmlns:p14="http://schemas.microsoft.com/office/powerpoint/2010/main" val="649952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30231A4-58AA-412E-AAC4-323C079C96D6}" type="datetimeFigureOut">
              <a:rPr lang="fil-PH" smtClean="0"/>
              <a:t>4/18/2017</a:t>
            </a:fld>
            <a:endParaRPr lang="fil-PH"/>
          </a:p>
        </p:txBody>
      </p:sp>
      <p:sp>
        <p:nvSpPr>
          <p:cNvPr id="8" name="Footer Placeholder 7"/>
          <p:cNvSpPr>
            <a:spLocks noGrp="1"/>
          </p:cNvSpPr>
          <p:nvPr>
            <p:ph type="ftr" sz="quarter" idx="11"/>
          </p:nvPr>
        </p:nvSpPr>
        <p:spPr/>
        <p:txBody>
          <a:bodyPr/>
          <a:lstStyle/>
          <a:p>
            <a:endParaRPr lang="fil-PH"/>
          </a:p>
        </p:txBody>
      </p:sp>
      <p:sp>
        <p:nvSpPr>
          <p:cNvPr id="9" name="Slide Number Placeholder 8"/>
          <p:cNvSpPr>
            <a:spLocks noGrp="1"/>
          </p:cNvSpPr>
          <p:nvPr>
            <p:ph type="sldNum" sz="quarter" idx="12"/>
          </p:nvPr>
        </p:nvSpPr>
        <p:spPr/>
        <p:txBody>
          <a:bodyPr/>
          <a:lstStyle/>
          <a:p>
            <a:fld id="{34F6568F-5C1C-469E-BD00-589C561928D6}" type="slidenum">
              <a:rPr lang="fil-PH" smtClean="0"/>
              <a:t>‹#›</a:t>
            </a:fld>
            <a:endParaRPr lang="fil-PH"/>
          </a:p>
        </p:txBody>
      </p:sp>
    </p:spTree>
    <p:extLst>
      <p:ext uri="{BB962C8B-B14F-4D97-AF65-F5344CB8AC3E}">
        <p14:creationId xmlns:p14="http://schemas.microsoft.com/office/powerpoint/2010/main" val="3709798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30231A4-58AA-412E-AAC4-323C079C96D6}" type="datetimeFigureOut">
              <a:rPr lang="fil-PH" smtClean="0"/>
              <a:t>4/18/2017</a:t>
            </a:fld>
            <a:endParaRPr lang="fil-PH"/>
          </a:p>
        </p:txBody>
      </p:sp>
      <p:sp>
        <p:nvSpPr>
          <p:cNvPr id="4" name="Footer Placeholder 3"/>
          <p:cNvSpPr>
            <a:spLocks noGrp="1"/>
          </p:cNvSpPr>
          <p:nvPr>
            <p:ph type="ftr" sz="quarter" idx="11"/>
          </p:nvPr>
        </p:nvSpPr>
        <p:spPr/>
        <p:txBody>
          <a:bodyPr/>
          <a:lstStyle/>
          <a:p>
            <a:endParaRPr lang="fil-PH"/>
          </a:p>
        </p:txBody>
      </p:sp>
      <p:sp>
        <p:nvSpPr>
          <p:cNvPr id="5" name="Slide Number Placeholder 4"/>
          <p:cNvSpPr>
            <a:spLocks noGrp="1"/>
          </p:cNvSpPr>
          <p:nvPr>
            <p:ph type="sldNum" sz="quarter" idx="12"/>
          </p:nvPr>
        </p:nvSpPr>
        <p:spPr/>
        <p:txBody>
          <a:bodyPr/>
          <a:lstStyle/>
          <a:p>
            <a:fld id="{34F6568F-5C1C-469E-BD00-589C561928D6}" type="slidenum">
              <a:rPr lang="fil-PH" smtClean="0"/>
              <a:t>‹#›</a:t>
            </a:fld>
            <a:endParaRPr lang="fil-PH"/>
          </a:p>
        </p:txBody>
      </p:sp>
    </p:spTree>
    <p:extLst>
      <p:ext uri="{BB962C8B-B14F-4D97-AF65-F5344CB8AC3E}">
        <p14:creationId xmlns:p14="http://schemas.microsoft.com/office/powerpoint/2010/main" val="960030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231A4-58AA-412E-AAC4-323C079C96D6}" type="datetimeFigureOut">
              <a:rPr lang="fil-PH" smtClean="0"/>
              <a:t>4/18/2017</a:t>
            </a:fld>
            <a:endParaRPr lang="fil-PH"/>
          </a:p>
        </p:txBody>
      </p:sp>
      <p:sp>
        <p:nvSpPr>
          <p:cNvPr id="3" name="Footer Placeholder 2"/>
          <p:cNvSpPr>
            <a:spLocks noGrp="1"/>
          </p:cNvSpPr>
          <p:nvPr>
            <p:ph type="ftr" sz="quarter" idx="11"/>
          </p:nvPr>
        </p:nvSpPr>
        <p:spPr/>
        <p:txBody>
          <a:bodyPr/>
          <a:lstStyle/>
          <a:p>
            <a:endParaRPr lang="fil-PH"/>
          </a:p>
        </p:txBody>
      </p:sp>
      <p:sp>
        <p:nvSpPr>
          <p:cNvPr id="4" name="Slide Number Placeholder 3"/>
          <p:cNvSpPr>
            <a:spLocks noGrp="1"/>
          </p:cNvSpPr>
          <p:nvPr>
            <p:ph type="sldNum" sz="quarter" idx="12"/>
          </p:nvPr>
        </p:nvSpPr>
        <p:spPr/>
        <p:txBody>
          <a:bodyPr/>
          <a:lstStyle/>
          <a:p>
            <a:fld id="{34F6568F-5C1C-469E-BD00-589C561928D6}" type="slidenum">
              <a:rPr lang="fil-PH" smtClean="0"/>
              <a:t>‹#›</a:t>
            </a:fld>
            <a:endParaRPr lang="fil-PH"/>
          </a:p>
        </p:txBody>
      </p:sp>
    </p:spTree>
    <p:extLst>
      <p:ext uri="{BB962C8B-B14F-4D97-AF65-F5344CB8AC3E}">
        <p14:creationId xmlns:p14="http://schemas.microsoft.com/office/powerpoint/2010/main" val="3392825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231A4-58AA-412E-AAC4-323C079C96D6}" type="datetimeFigureOut">
              <a:rPr lang="fil-PH" smtClean="0"/>
              <a:t>4/18/2017</a:t>
            </a:fld>
            <a:endParaRPr lang="fil-PH"/>
          </a:p>
        </p:txBody>
      </p:sp>
      <p:sp>
        <p:nvSpPr>
          <p:cNvPr id="6" name="Footer Placeholder 5"/>
          <p:cNvSpPr>
            <a:spLocks noGrp="1"/>
          </p:cNvSpPr>
          <p:nvPr>
            <p:ph type="ftr" sz="quarter" idx="11"/>
          </p:nvPr>
        </p:nvSpPr>
        <p:spPr/>
        <p:txBody>
          <a:bodyPr/>
          <a:lstStyle/>
          <a:p>
            <a:endParaRPr lang="fil-PH"/>
          </a:p>
        </p:txBody>
      </p:sp>
      <p:sp>
        <p:nvSpPr>
          <p:cNvPr id="7" name="Slide Number Placeholder 6"/>
          <p:cNvSpPr>
            <a:spLocks noGrp="1"/>
          </p:cNvSpPr>
          <p:nvPr>
            <p:ph type="sldNum" sz="quarter" idx="12"/>
          </p:nvPr>
        </p:nvSpPr>
        <p:spPr/>
        <p:txBody>
          <a:bodyPr/>
          <a:lstStyle/>
          <a:p>
            <a:fld id="{34F6568F-5C1C-469E-BD00-589C561928D6}" type="slidenum">
              <a:rPr lang="fil-PH" smtClean="0"/>
              <a:t>‹#›</a:t>
            </a:fld>
            <a:endParaRPr lang="fil-PH"/>
          </a:p>
        </p:txBody>
      </p:sp>
    </p:spTree>
    <p:extLst>
      <p:ext uri="{BB962C8B-B14F-4D97-AF65-F5344CB8AC3E}">
        <p14:creationId xmlns:p14="http://schemas.microsoft.com/office/powerpoint/2010/main" val="2242349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231A4-58AA-412E-AAC4-323C079C96D6}" type="datetimeFigureOut">
              <a:rPr lang="fil-PH" smtClean="0"/>
              <a:t>4/18/2017</a:t>
            </a:fld>
            <a:endParaRPr lang="fil-PH"/>
          </a:p>
        </p:txBody>
      </p:sp>
      <p:sp>
        <p:nvSpPr>
          <p:cNvPr id="6" name="Footer Placeholder 5"/>
          <p:cNvSpPr>
            <a:spLocks noGrp="1"/>
          </p:cNvSpPr>
          <p:nvPr>
            <p:ph type="ftr" sz="quarter" idx="11"/>
          </p:nvPr>
        </p:nvSpPr>
        <p:spPr/>
        <p:txBody>
          <a:bodyPr/>
          <a:lstStyle/>
          <a:p>
            <a:endParaRPr lang="fil-PH"/>
          </a:p>
        </p:txBody>
      </p:sp>
      <p:sp>
        <p:nvSpPr>
          <p:cNvPr id="7" name="Slide Number Placeholder 6"/>
          <p:cNvSpPr>
            <a:spLocks noGrp="1"/>
          </p:cNvSpPr>
          <p:nvPr>
            <p:ph type="sldNum" sz="quarter" idx="12"/>
          </p:nvPr>
        </p:nvSpPr>
        <p:spPr/>
        <p:txBody>
          <a:bodyPr/>
          <a:lstStyle/>
          <a:p>
            <a:fld id="{34F6568F-5C1C-469E-BD00-589C561928D6}" type="slidenum">
              <a:rPr lang="fil-PH" smtClean="0"/>
              <a:t>‹#›</a:t>
            </a:fld>
            <a:endParaRPr lang="fil-PH"/>
          </a:p>
        </p:txBody>
      </p:sp>
    </p:spTree>
    <p:extLst>
      <p:ext uri="{BB962C8B-B14F-4D97-AF65-F5344CB8AC3E}">
        <p14:creationId xmlns:p14="http://schemas.microsoft.com/office/powerpoint/2010/main" val="3665101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231A4-58AA-412E-AAC4-323C079C96D6}" type="datetimeFigureOut">
              <a:rPr lang="fil-PH" smtClean="0"/>
              <a:t>4/18/2017</a:t>
            </a:fld>
            <a:endParaRPr lang="fil-PH"/>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l-PH"/>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F6568F-5C1C-469E-BD00-589C561928D6}" type="slidenum">
              <a:rPr lang="fil-PH" smtClean="0"/>
              <a:t>‹#›</a:t>
            </a:fld>
            <a:endParaRPr lang="fil-PH"/>
          </a:p>
        </p:txBody>
      </p:sp>
    </p:spTree>
    <p:extLst>
      <p:ext uri="{BB962C8B-B14F-4D97-AF65-F5344CB8AC3E}">
        <p14:creationId xmlns:p14="http://schemas.microsoft.com/office/powerpoint/2010/main" val="17470838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27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Illegitimate Debts and the Asian Development Bank: The Philippine Case</a:t>
            </a:r>
            <a:endParaRPr lang="fil-PH" b="1" dirty="0"/>
          </a:p>
        </p:txBody>
      </p:sp>
      <p:sp>
        <p:nvSpPr>
          <p:cNvPr id="3" name="Subtitle 2"/>
          <p:cNvSpPr>
            <a:spLocks noGrp="1"/>
          </p:cNvSpPr>
          <p:nvPr>
            <p:ph type="subTitle" idx="1"/>
          </p:nvPr>
        </p:nvSpPr>
        <p:spPr/>
        <p:txBody>
          <a:bodyPr>
            <a:normAutofit/>
          </a:bodyPr>
          <a:lstStyle/>
          <a:p>
            <a:r>
              <a:rPr lang="en-US" sz="3200" b="1" dirty="0" smtClean="0"/>
              <a:t>Freedom from Debt Coalition</a:t>
            </a:r>
          </a:p>
          <a:p>
            <a:r>
              <a:rPr lang="en-US" sz="3200" b="1" dirty="0" smtClean="0"/>
              <a:t>FDC - Philippines</a:t>
            </a:r>
            <a:endParaRPr lang="fil-PH" sz="3200" b="1" dirty="0"/>
          </a:p>
        </p:txBody>
      </p:sp>
    </p:spTree>
    <p:extLst>
      <p:ext uri="{BB962C8B-B14F-4D97-AF65-F5344CB8AC3E}">
        <p14:creationId xmlns:p14="http://schemas.microsoft.com/office/powerpoint/2010/main" val="36653455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Declaring a debt as illegitimate</a:t>
            </a:r>
            <a:endParaRPr lang="fil-PH" dirty="0"/>
          </a:p>
        </p:txBody>
      </p:sp>
      <p:sp>
        <p:nvSpPr>
          <p:cNvPr id="3" name="Content Placeholder 2"/>
          <p:cNvSpPr>
            <a:spLocks noGrp="1"/>
          </p:cNvSpPr>
          <p:nvPr>
            <p:ph idx="1"/>
          </p:nvPr>
        </p:nvSpPr>
        <p:spPr>
          <a:xfrm>
            <a:off x="628650" y="1825624"/>
            <a:ext cx="7886700" cy="4784181"/>
          </a:xfrm>
        </p:spPr>
        <p:txBody>
          <a:bodyPr>
            <a:normAutofit fontScale="85000" lnSpcReduction="20000"/>
          </a:bodyPr>
          <a:lstStyle/>
          <a:p>
            <a:r>
              <a:rPr lang="fil-PH" dirty="0"/>
              <a:t>violation of procedures mandated by law such as bribery, fraud, coercion, or misrepresentation; </a:t>
            </a:r>
            <a:endParaRPr lang="fil-PH" dirty="0" smtClean="0"/>
          </a:p>
          <a:p>
            <a:r>
              <a:rPr lang="fil-PH" dirty="0" smtClean="0"/>
              <a:t>onerous </a:t>
            </a:r>
            <a:r>
              <a:rPr lang="fil-PH" dirty="0"/>
              <a:t>provisions such as public guarantees of private profits; </a:t>
            </a:r>
            <a:endParaRPr lang="fil-PH" dirty="0" smtClean="0"/>
          </a:p>
          <a:p>
            <a:r>
              <a:rPr lang="fil-PH" dirty="0" smtClean="0"/>
              <a:t>negative </a:t>
            </a:r>
            <a:r>
              <a:rPr lang="fil-PH" dirty="0"/>
              <a:t>impact on the environment, communities and people’s wellbeing, and on basic social services, human welfare, and safety; </a:t>
            </a:r>
            <a:endParaRPr lang="fil-PH" dirty="0" smtClean="0"/>
          </a:p>
          <a:p>
            <a:r>
              <a:rPr lang="fil-PH" dirty="0" smtClean="0"/>
              <a:t>waste </a:t>
            </a:r>
            <a:r>
              <a:rPr lang="fil-PH" dirty="0"/>
              <a:t>of funds through corruption, mismanagement, and project failures; </a:t>
            </a:r>
            <a:endParaRPr lang="fil-PH" dirty="0" smtClean="0"/>
          </a:p>
          <a:p>
            <a:r>
              <a:rPr lang="fil-PH" dirty="0" smtClean="0"/>
              <a:t>conversion </a:t>
            </a:r>
            <a:r>
              <a:rPr lang="fil-PH" dirty="0"/>
              <a:t>of private loans into public debts due to sovereign guarantees; </a:t>
            </a:r>
            <a:endParaRPr lang="fil-PH" dirty="0" smtClean="0"/>
          </a:p>
          <a:p>
            <a:r>
              <a:rPr lang="fil-PH" dirty="0" smtClean="0"/>
              <a:t>subjecting </a:t>
            </a:r>
            <a:r>
              <a:rPr lang="fil-PH" dirty="0"/>
              <a:t>the economy to shocks, unreasonable creditor demands, and financial market instabilities; and </a:t>
            </a:r>
            <a:endParaRPr lang="fil-PH" dirty="0" smtClean="0"/>
          </a:p>
          <a:p>
            <a:r>
              <a:rPr lang="fil-PH" dirty="0" smtClean="0"/>
              <a:t>imposing </a:t>
            </a:r>
            <a:r>
              <a:rPr lang="fil-PH" dirty="0"/>
              <a:t>conditionalities that violate national sovereignty and democratic principles.</a:t>
            </a:r>
          </a:p>
          <a:p>
            <a:endParaRPr lang="fil-PH" dirty="0"/>
          </a:p>
        </p:txBody>
      </p:sp>
    </p:spTree>
    <p:extLst>
      <p:ext uri="{BB962C8B-B14F-4D97-AF65-F5344CB8AC3E}">
        <p14:creationId xmlns:p14="http://schemas.microsoft.com/office/powerpoint/2010/main" val="40320342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 debt audit looks at</a:t>
            </a:r>
            <a:endParaRPr lang="fil-PH" dirty="0"/>
          </a:p>
        </p:txBody>
      </p:sp>
      <p:sp>
        <p:nvSpPr>
          <p:cNvPr id="3" name="Content Placeholder 2"/>
          <p:cNvSpPr>
            <a:spLocks noGrp="1"/>
          </p:cNvSpPr>
          <p:nvPr>
            <p:ph idx="1"/>
          </p:nvPr>
        </p:nvSpPr>
        <p:spPr/>
        <p:txBody>
          <a:bodyPr>
            <a:normAutofit lnSpcReduction="10000"/>
          </a:bodyPr>
          <a:lstStyle/>
          <a:p>
            <a:pPr fontAlgn="base"/>
            <a:r>
              <a:rPr lang="fil-PH" dirty="0" smtClean="0"/>
              <a:t>the </a:t>
            </a:r>
            <a:r>
              <a:rPr lang="fil-PH" dirty="0"/>
              <a:t>context and circumstances surrounding the transactions; </a:t>
            </a:r>
            <a:endParaRPr lang="fil-PH" dirty="0" smtClean="0"/>
          </a:p>
          <a:p>
            <a:pPr fontAlgn="base"/>
            <a:r>
              <a:rPr lang="fil-PH" dirty="0" smtClean="0"/>
              <a:t>the </a:t>
            </a:r>
            <a:r>
              <a:rPr lang="fil-PH" dirty="0"/>
              <a:t>process of finalizing debt contracts; </a:t>
            </a:r>
            <a:endParaRPr lang="fil-PH" dirty="0" smtClean="0"/>
          </a:p>
          <a:p>
            <a:pPr fontAlgn="base"/>
            <a:r>
              <a:rPr lang="fil-PH" dirty="0" smtClean="0"/>
              <a:t>the </a:t>
            </a:r>
            <a:r>
              <a:rPr lang="fil-PH" dirty="0"/>
              <a:t>content of the contracts; </a:t>
            </a:r>
            <a:endParaRPr lang="fil-PH" dirty="0" smtClean="0"/>
          </a:p>
          <a:p>
            <a:pPr fontAlgn="base"/>
            <a:r>
              <a:rPr lang="fil-PH" dirty="0" smtClean="0"/>
              <a:t>the </a:t>
            </a:r>
            <a:r>
              <a:rPr lang="fil-PH" dirty="0"/>
              <a:t>purpose of the debts; </a:t>
            </a:r>
            <a:endParaRPr lang="fil-PH" dirty="0" smtClean="0"/>
          </a:p>
          <a:p>
            <a:pPr fontAlgn="base"/>
            <a:r>
              <a:rPr lang="fil-PH" dirty="0" smtClean="0"/>
              <a:t>how </a:t>
            </a:r>
            <a:r>
              <a:rPr lang="fil-PH" dirty="0"/>
              <a:t>the funds were actually used; </a:t>
            </a:r>
            <a:endParaRPr lang="fil-PH" dirty="0" smtClean="0"/>
          </a:p>
          <a:p>
            <a:pPr fontAlgn="base"/>
            <a:r>
              <a:rPr lang="fil-PH" dirty="0" smtClean="0"/>
              <a:t>the </a:t>
            </a:r>
            <a:r>
              <a:rPr lang="fil-PH" dirty="0"/>
              <a:t>impacts of debt-funded policies and projects; </a:t>
            </a:r>
            <a:r>
              <a:rPr lang="fil-PH" dirty="0" smtClean="0"/>
              <a:t>and,</a:t>
            </a:r>
          </a:p>
          <a:p>
            <a:pPr fontAlgn="base"/>
            <a:r>
              <a:rPr lang="fil-PH" dirty="0" smtClean="0"/>
              <a:t>the </a:t>
            </a:r>
            <a:r>
              <a:rPr lang="fil-PH" dirty="0"/>
              <a:t>impacts of the conditionalities accompanying the debts and the debt contracts</a:t>
            </a:r>
            <a:r>
              <a:rPr lang="fil-PH" dirty="0" smtClean="0"/>
              <a:t>.</a:t>
            </a:r>
            <a:r>
              <a:rPr lang="fil-PH" dirty="0"/>
              <a:t> </a:t>
            </a:r>
          </a:p>
          <a:p>
            <a:endParaRPr lang="fil-PH" dirty="0"/>
          </a:p>
        </p:txBody>
      </p:sp>
    </p:spTree>
    <p:extLst>
      <p:ext uri="{BB962C8B-B14F-4D97-AF65-F5344CB8AC3E}">
        <p14:creationId xmlns:p14="http://schemas.microsoft.com/office/powerpoint/2010/main" val="9327834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Ultimate Target: Automatic Appropriation Law</a:t>
            </a:r>
            <a:endParaRPr lang="fil-PH" sz="4000" dirty="0"/>
          </a:p>
        </p:txBody>
      </p:sp>
      <p:sp>
        <p:nvSpPr>
          <p:cNvPr id="3" name="Content Placeholder 2"/>
          <p:cNvSpPr>
            <a:spLocks noGrp="1"/>
          </p:cNvSpPr>
          <p:nvPr>
            <p:ph idx="1"/>
          </p:nvPr>
        </p:nvSpPr>
        <p:spPr/>
        <p:txBody>
          <a:bodyPr>
            <a:normAutofit fontScale="92500" lnSpcReduction="10000"/>
          </a:bodyPr>
          <a:lstStyle/>
          <a:p>
            <a:pPr fontAlgn="base"/>
            <a:r>
              <a:rPr lang="fil-PH" dirty="0"/>
              <a:t>The projected audit of </a:t>
            </a:r>
            <a:r>
              <a:rPr lang="fil-PH" dirty="0" smtClean="0"/>
              <a:t>illegitimate </a:t>
            </a:r>
            <a:r>
              <a:rPr lang="fil-PH" dirty="0"/>
              <a:t>loans is a preliminary but significant step toward the cancellation of all fraudulent loans and the repeal of the law on automatic appropriations for debt servicing imposed by the dictator Ferdinand Marcos in 1977 through Presidential Decree No. 1177 and reiterated by then President Corazon Aquino through the 1987 Revised Administrative Code. </a:t>
            </a:r>
            <a:endParaRPr lang="fil-PH" dirty="0" smtClean="0"/>
          </a:p>
          <a:p>
            <a:pPr fontAlgn="base"/>
            <a:r>
              <a:rPr lang="fil-PH" dirty="0" smtClean="0"/>
              <a:t>As </a:t>
            </a:r>
            <a:r>
              <a:rPr lang="fil-PH" dirty="0"/>
              <a:t>it stands, debt servicing is prioritized over any other government expenditure. </a:t>
            </a:r>
            <a:endParaRPr lang="fil-PH" dirty="0" smtClean="0"/>
          </a:p>
          <a:p>
            <a:pPr fontAlgn="base"/>
            <a:r>
              <a:rPr lang="fil-PH" dirty="0" smtClean="0"/>
              <a:t>The </a:t>
            </a:r>
            <a:r>
              <a:rPr lang="fil-PH" dirty="0"/>
              <a:t>Philippines is reportedly the only country in the world with such an onerous law</a:t>
            </a:r>
            <a:r>
              <a:rPr lang="fil-PH" dirty="0" smtClean="0"/>
              <a:t>.</a:t>
            </a:r>
            <a:endParaRPr lang="fil-PH" dirty="0"/>
          </a:p>
          <a:p>
            <a:endParaRPr lang="fil-PH" dirty="0"/>
          </a:p>
        </p:txBody>
      </p:sp>
    </p:spTree>
    <p:extLst>
      <p:ext uri="{BB962C8B-B14F-4D97-AF65-F5344CB8AC3E}">
        <p14:creationId xmlns:p14="http://schemas.microsoft.com/office/powerpoint/2010/main" val="14048049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ADB projects among the 20 debts</a:t>
            </a:r>
            <a:endParaRPr lang="fil-PH" dirty="0"/>
          </a:p>
        </p:txBody>
      </p:sp>
      <p:sp>
        <p:nvSpPr>
          <p:cNvPr id="3" name="Content Placeholder 2"/>
          <p:cNvSpPr>
            <a:spLocks noGrp="1"/>
          </p:cNvSpPr>
          <p:nvPr>
            <p:ph idx="1"/>
          </p:nvPr>
        </p:nvSpPr>
        <p:spPr/>
        <p:txBody>
          <a:bodyPr>
            <a:normAutofit fontScale="92500" lnSpcReduction="10000"/>
          </a:bodyPr>
          <a:lstStyle/>
          <a:p>
            <a:pPr marL="514350" lvl="0" indent="-514350">
              <a:buFont typeface="+mj-lt"/>
              <a:buAutoNum type="arabicPeriod"/>
            </a:pPr>
            <a:r>
              <a:rPr lang="en-US" dirty="0" smtClean="0"/>
              <a:t>Power </a:t>
            </a:r>
            <a:r>
              <a:rPr lang="en-US" dirty="0"/>
              <a:t>Sector Development Program (PSDP) – ADB, JBIC/JEXIM – characterized ‘bail-out’ of NPC debts to IPPs, violation of labor rights, resulted in higher electricity rates, increase in gov’t debts due to absorption of NPC liabilities; ADB loan US450 million (56%), JBIC US$350 </a:t>
            </a:r>
            <a:r>
              <a:rPr lang="en-US" dirty="0" smtClean="0"/>
              <a:t>million</a:t>
            </a:r>
            <a:endParaRPr lang="fil-PH" dirty="0"/>
          </a:p>
          <a:p>
            <a:pPr marL="0" lvl="0" indent="0">
              <a:buNone/>
            </a:pPr>
            <a:endParaRPr lang="fil-PH" sz="1100" dirty="0"/>
          </a:p>
          <a:p>
            <a:pPr marL="514350" lvl="0" indent="-514350">
              <a:buFont typeface="+mj-lt"/>
              <a:buAutoNum type="arabicPeriod"/>
            </a:pPr>
            <a:r>
              <a:rPr lang="en-US" dirty="0" smtClean="0"/>
              <a:t>Sixth </a:t>
            </a:r>
            <a:r>
              <a:rPr lang="en-US" dirty="0"/>
              <a:t>Road Project – ADB, Japan </a:t>
            </a:r>
            <a:r>
              <a:rPr lang="en-US" dirty="0" err="1"/>
              <a:t>Eximbank</a:t>
            </a:r>
            <a:r>
              <a:rPr lang="en-US" dirty="0"/>
              <a:t>, and OPEC Fund for Int’l </a:t>
            </a:r>
            <a:r>
              <a:rPr lang="en-US" dirty="0" err="1"/>
              <a:t>Dev’t</a:t>
            </a:r>
            <a:r>
              <a:rPr lang="en-US" dirty="0"/>
              <a:t> – co-financiers – marked by delays (47 </a:t>
            </a:r>
            <a:r>
              <a:rPr lang="en-US" dirty="0" err="1"/>
              <a:t>mos</a:t>
            </a:r>
            <a:r>
              <a:rPr lang="en-US" dirty="0"/>
              <a:t>), misuse of equipment, bloated budget, blacklisted contractor. ADB loan: US$34 million (23%) of total loan of US148 million </a:t>
            </a:r>
            <a:endParaRPr lang="fil-PH" dirty="0"/>
          </a:p>
        </p:txBody>
      </p:sp>
    </p:spTree>
    <p:extLst>
      <p:ext uri="{BB962C8B-B14F-4D97-AF65-F5344CB8AC3E}">
        <p14:creationId xmlns:p14="http://schemas.microsoft.com/office/powerpoint/2010/main" val="22229635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862149"/>
            <a:ext cx="7886700" cy="5314814"/>
          </a:xfrm>
        </p:spPr>
        <p:txBody>
          <a:bodyPr>
            <a:normAutofit fontScale="92500" lnSpcReduction="10000"/>
          </a:bodyPr>
          <a:lstStyle/>
          <a:p>
            <a:pPr marL="514350" lvl="0" indent="-514350">
              <a:buFont typeface="+mj-lt"/>
              <a:buAutoNum type="arabicPeriod" startAt="3"/>
            </a:pPr>
            <a:r>
              <a:rPr lang="en-US" dirty="0"/>
              <a:t>Agrarian Reform Communities Project – ADB sole financing – (US$72.60 million); problem – lack of thorough study, delays in implementation (8 years), unmet targets, no protection for beneficiaries from unjust practices of companies, no environmental and health </a:t>
            </a:r>
            <a:r>
              <a:rPr lang="en-US" dirty="0" smtClean="0"/>
              <a:t>protection</a:t>
            </a:r>
            <a:endParaRPr lang="fil-PH" dirty="0"/>
          </a:p>
          <a:p>
            <a:pPr marL="514350" lvl="0" indent="-514350">
              <a:buFont typeface="+mj-lt"/>
              <a:buAutoNum type="arabicPeriod" startAt="3"/>
            </a:pPr>
            <a:r>
              <a:rPr lang="en-US" dirty="0"/>
              <a:t>Southern Philippines Irrigation Sector Project (SPISP) – ADB sole financier – US$60 million) – unfinished project, transfer of management cost to farmers, lack of social preparation, insufficient consultation with farmers, resulted in fluctuating farm productivity</a:t>
            </a:r>
            <a:endParaRPr lang="fil-PH" dirty="0"/>
          </a:p>
          <a:p>
            <a:pPr marL="514350" lvl="0" indent="-514350">
              <a:buFont typeface="+mj-lt"/>
              <a:buAutoNum type="arabicPeriod" startAt="3"/>
            </a:pPr>
            <a:r>
              <a:rPr lang="en-US" dirty="0"/>
              <a:t>Irrigation Systems Improvement (PH-1049) – ADB sole financier (US$20 million) – wrong assumptions and faulty project design leading to failure to meet project objectives, </a:t>
            </a:r>
            <a:endParaRPr lang="fil-PH" dirty="0"/>
          </a:p>
        </p:txBody>
      </p:sp>
    </p:spTree>
    <p:extLst>
      <p:ext uri="{BB962C8B-B14F-4D97-AF65-F5344CB8AC3E}">
        <p14:creationId xmlns:p14="http://schemas.microsoft.com/office/powerpoint/2010/main" val="5107061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Recent Developments</a:t>
            </a:r>
            <a:endParaRPr lang="fil-PH" dirty="0"/>
          </a:p>
        </p:txBody>
      </p:sp>
      <p:sp>
        <p:nvSpPr>
          <p:cNvPr id="3" name="Content Placeholder 2"/>
          <p:cNvSpPr>
            <a:spLocks noGrp="1"/>
          </p:cNvSpPr>
          <p:nvPr>
            <p:ph idx="1"/>
          </p:nvPr>
        </p:nvSpPr>
        <p:spPr>
          <a:xfrm>
            <a:off x="628650" y="1890940"/>
            <a:ext cx="7886700" cy="4351338"/>
          </a:xfrm>
        </p:spPr>
        <p:txBody>
          <a:bodyPr>
            <a:normAutofit fontScale="92500" lnSpcReduction="20000"/>
          </a:bodyPr>
          <a:lstStyle/>
          <a:p>
            <a:r>
              <a:rPr lang="en-US" dirty="0"/>
              <a:t>The Senate Committee on Economic Affairs, chaired by Senator Sherwin </a:t>
            </a:r>
            <a:r>
              <a:rPr lang="en-US" dirty="0" err="1"/>
              <a:t>Gatchalian</a:t>
            </a:r>
            <a:r>
              <a:rPr lang="en-US" dirty="0"/>
              <a:t>, has held two public hearings on February 9 and February 27, 2017 on Senate Resolution No. 253  “… directing the appropriate senate committee to inquire …into foreign loans contracted by the Phil. Government within the last fifteen years </a:t>
            </a:r>
            <a:r>
              <a:rPr lang="en-US" dirty="0" smtClean="0"/>
              <a:t>…”</a:t>
            </a:r>
            <a:endParaRPr lang="fil-PH" dirty="0"/>
          </a:p>
          <a:p>
            <a:r>
              <a:rPr lang="en-US" dirty="0"/>
              <a:t>On February 20, 2017, the Commission on Audit (COA) met with FDC on the mechanisms and parameters of a debt audit</a:t>
            </a:r>
            <a:r>
              <a:rPr lang="en-US" dirty="0" smtClean="0"/>
              <a:t>.</a:t>
            </a:r>
            <a:endParaRPr lang="fil-PH" dirty="0"/>
          </a:p>
          <a:p>
            <a:r>
              <a:rPr lang="en-US" dirty="0"/>
              <a:t>On the other hand the Congressional Oversight Committee on Overseas Development Assistance (COCODA) tasked to look into the 20 illegitimate debts has yet to be convened.</a:t>
            </a:r>
            <a:endParaRPr lang="fil-PH" dirty="0"/>
          </a:p>
          <a:p>
            <a:endParaRPr lang="fil-PH" dirty="0"/>
          </a:p>
        </p:txBody>
      </p:sp>
    </p:spTree>
    <p:extLst>
      <p:ext uri="{BB962C8B-B14F-4D97-AF65-F5344CB8AC3E}">
        <p14:creationId xmlns:p14="http://schemas.microsoft.com/office/powerpoint/2010/main" val="3768717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Philippine Debt Situation</a:t>
            </a:r>
            <a:endParaRPr lang="fil-PH" sz="4000" dirty="0"/>
          </a:p>
        </p:txBody>
      </p:sp>
      <p:sp>
        <p:nvSpPr>
          <p:cNvPr id="3" name="Content Placeholder 2"/>
          <p:cNvSpPr>
            <a:spLocks noGrp="1"/>
          </p:cNvSpPr>
          <p:nvPr>
            <p:ph idx="1"/>
          </p:nvPr>
        </p:nvSpPr>
        <p:spPr/>
        <p:txBody>
          <a:bodyPr/>
          <a:lstStyle/>
          <a:p>
            <a:pPr marL="0" indent="0" fontAlgn="base">
              <a:buNone/>
            </a:pPr>
            <a:r>
              <a:rPr lang="fil-PH" dirty="0" smtClean="0"/>
              <a:t>PhP5.56 </a:t>
            </a:r>
            <a:r>
              <a:rPr lang="fil-PH" dirty="0"/>
              <a:t>trillion (USD116 billion) = Outstanding debt of the national government as of 2017</a:t>
            </a:r>
          </a:p>
          <a:p>
            <a:pPr fontAlgn="base"/>
            <a:r>
              <a:rPr lang="fil-PH" dirty="0" smtClean="0"/>
              <a:t>Domestic </a:t>
            </a:r>
            <a:r>
              <a:rPr lang="fil-PH" dirty="0"/>
              <a:t>debt = </a:t>
            </a:r>
            <a:r>
              <a:rPr lang="fil-PH" dirty="0" smtClean="0"/>
              <a:t>PhP4.382 </a:t>
            </a:r>
            <a:r>
              <a:rPr lang="fil-PH" dirty="0"/>
              <a:t>trillion</a:t>
            </a:r>
          </a:p>
          <a:p>
            <a:pPr fontAlgn="base"/>
            <a:r>
              <a:rPr lang="fil-PH" dirty="0" smtClean="0"/>
              <a:t>Foreign </a:t>
            </a:r>
            <a:r>
              <a:rPr lang="fil-PH" dirty="0"/>
              <a:t>debt = </a:t>
            </a:r>
            <a:r>
              <a:rPr lang="fil-PH" dirty="0" smtClean="0"/>
              <a:t>PhP2.144 </a:t>
            </a:r>
            <a:r>
              <a:rPr lang="fil-PH" dirty="0"/>
              <a:t>trillion (USD44.7 billion)</a:t>
            </a:r>
          </a:p>
          <a:p>
            <a:pPr marL="0" indent="0" fontAlgn="base">
              <a:buNone/>
            </a:pPr>
            <a:endParaRPr lang="fil-PH" sz="1400" dirty="0"/>
          </a:p>
          <a:p>
            <a:pPr fontAlgn="base"/>
            <a:r>
              <a:rPr lang="fil-PH" dirty="0"/>
              <a:t>Total government budget for 2017 = </a:t>
            </a:r>
            <a:r>
              <a:rPr lang="fil-PH" dirty="0" smtClean="0"/>
              <a:t>PhP3.35 trillion (USD70 billion)</a:t>
            </a:r>
            <a:endParaRPr lang="fil-PH" dirty="0"/>
          </a:p>
          <a:p>
            <a:pPr fontAlgn="base"/>
            <a:r>
              <a:rPr lang="fil-PH" dirty="0"/>
              <a:t>Debt Serving = P335 billion </a:t>
            </a:r>
            <a:r>
              <a:rPr lang="fil-PH" dirty="0" smtClean="0"/>
              <a:t>(USD70 billion); 10 percent or third </a:t>
            </a:r>
            <a:r>
              <a:rPr lang="fil-PH" dirty="0"/>
              <a:t>highest allocation in the budget</a:t>
            </a:r>
          </a:p>
          <a:p>
            <a:endParaRPr lang="fil-PH" dirty="0"/>
          </a:p>
        </p:txBody>
      </p:sp>
    </p:spTree>
    <p:extLst>
      <p:ext uri="{BB962C8B-B14F-4D97-AF65-F5344CB8AC3E}">
        <p14:creationId xmlns:p14="http://schemas.microsoft.com/office/powerpoint/2010/main" val="26491604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Historical Audit of Illegitimate Debts</a:t>
            </a:r>
            <a:endParaRPr lang="fil-PH" sz="4000" dirty="0"/>
          </a:p>
        </p:txBody>
      </p:sp>
      <p:sp>
        <p:nvSpPr>
          <p:cNvPr id="3" name="Content Placeholder 2"/>
          <p:cNvSpPr>
            <a:spLocks noGrp="1"/>
          </p:cNvSpPr>
          <p:nvPr>
            <p:ph idx="1"/>
          </p:nvPr>
        </p:nvSpPr>
        <p:spPr/>
        <p:txBody>
          <a:bodyPr>
            <a:normAutofit fontScale="92500" lnSpcReduction="20000"/>
          </a:bodyPr>
          <a:lstStyle/>
          <a:p>
            <a:r>
              <a:rPr lang="fil-PH" dirty="0"/>
              <a:t>On Dec. 22, 2016, President Duterte signed the General Appropriations Act (GAA) of 2017 with a special provision calling on Congress’ oversight committee on overseas development assistance “to conduct a debt audit to determine the legitimacy” of 20 government-contracted foreign loans. The audit is to be completed within the 2017 fiscal </a:t>
            </a:r>
            <a:r>
              <a:rPr lang="fil-PH" dirty="0" smtClean="0"/>
              <a:t>year</a:t>
            </a:r>
          </a:p>
          <a:p>
            <a:r>
              <a:rPr lang="fil-PH" dirty="0"/>
              <a:t>Earlier, on Dec. 13, 2016, a more far-reaching Senate Resolution (SR) No. 253 was filed jointly by Sen. Risa Hontiveros and Senate President Aquilino Pimentel III “directing the appropriate Senate committee to inquire, in aid of legislation, into the foreign loans contracted by the Philippine government within the last 15 years through the conduct of a debt audit</a:t>
            </a:r>
            <a:r>
              <a:rPr lang="fil-PH" dirty="0" smtClean="0"/>
              <a:t>.”</a:t>
            </a:r>
            <a:endParaRPr lang="fil-PH" dirty="0"/>
          </a:p>
        </p:txBody>
      </p:sp>
    </p:spTree>
    <p:extLst>
      <p:ext uri="{BB962C8B-B14F-4D97-AF65-F5344CB8AC3E}">
        <p14:creationId xmlns:p14="http://schemas.microsoft.com/office/powerpoint/2010/main" val="3592078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4776" y="492599"/>
            <a:ext cx="7849144" cy="6195584"/>
          </a:xfrm>
        </p:spPr>
        <p:txBody>
          <a:bodyPr>
            <a:normAutofit fontScale="55000" lnSpcReduction="20000"/>
          </a:bodyPr>
          <a:lstStyle/>
          <a:p>
            <a:pPr marL="0" indent="0">
              <a:buNone/>
            </a:pPr>
            <a:r>
              <a:rPr lang="fil-PH" sz="4200" b="1" dirty="0"/>
              <a:t>General Appropriations Act </a:t>
            </a:r>
            <a:r>
              <a:rPr lang="fil-PH" sz="4200" b="1" dirty="0" smtClean="0"/>
              <a:t>2017</a:t>
            </a:r>
          </a:p>
          <a:p>
            <a:pPr marL="0" indent="0">
              <a:buNone/>
            </a:pPr>
            <a:r>
              <a:rPr lang="fil-PH" sz="4000" dirty="0" smtClean="0"/>
              <a:t>Amendments </a:t>
            </a:r>
            <a:r>
              <a:rPr lang="fil-PH" sz="4000" dirty="0"/>
              <a:t>to General Provision</a:t>
            </a:r>
          </a:p>
          <a:p>
            <a:pPr marL="0" indent="0">
              <a:buNone/>
            </a:pPr>
            <a:r>
              <a:rPr lang="fil-PH" sz="4000" dirty="0"/>
              <a:t>Vol. 1-B, Page 813, Line no. between lines 43 and 44</a:t>
            </a:r>
          </a:p>
          <a:p>
            <a:pPr marL="0" indent="0">
              <a:buNone/>
            </a:pPr>
            <a:r>
              <a:rPr lang="fil-PH" sz="4000" dirty="0"/>
              <a:t>Insert a new provision to read as follows and renumber succeeding provisions accordingly</a:t>
            </a:r>
            <a:r>
              <a:rPr lang="fil-PH" sz="4000" dirty="0" smtClean="0"/>
              <a:t>:</a:t>
            </a:r>
            <a:r>
              <a:rPr lang="fil-PH" sz="4000" dirty="0"/>
              <a:t> </a:t>
            </a:r>
          </a:p>
          <a:p>
            <a:pPr marL="0" indent="0">
              <a:buNone/>
            </a:pPr>
            <a:r>
              <a:rPr lang="fil-PH" sz="4000" dirty="0"/>
              <a:t>Section 86: Debt Audit. The Congressional </a:t>
            </a:r>
            <a:r>
              <a:rPr lang="fil-PH" sz="4000" dirty="0" smtClean="0"/>
              <a:t>Oversight </a:t>
            </a:r>
            <a:r>
              <a:rPr lang="fil-PH" sz="4000" dirty="0"/>
              <a:t>Committee on Overseas Development Assistance (COCODA) is hereby tasked to conduct a debt audit to determine the legitimacy of the following contracted loans</a:t>
            </a:r>
            <a:r>
              <a:rPr lang="fil-PH" sz="4000" dirty="0" smtClean="0"/>
              <a:t>:</a:t>
            </a:r>
            <a:r>
              <a:rPr lang="fil-PH" sz="4000" dirty="0"/>
              <a:t> </a:t>
            </a:r>
            <a:endParaRPr lang="fil-PH" sz="4000" dirty="0" smtClean="0"/>
          </a:p>
          <a:p>
            <a:pPr marL="742950" indent="-742950">
              <a:buFont typeface="+mj-lt"/>
              <a:buAutoNum type="arabicPeriod"/>
            </a:pPr>
            <a:r>
              <a:rPr lang="fil-PH" sz="4000" dirty="0" smtClean="0"/>
              <a:t>Philippine </a:t>
            </a:r>
            <a:r>
              <a:rPr lang="fil-PH" sz="4000" dirty="0"/>
              <a:t>Rural Development </a:t>
            </a:r>
            <a:r>
              <a:rPr lang="fil-PH" sz="4000" dirty="0" smtClean="0"/>
              <a:t>Project</a:t>
            </a:r>
          </a:p>
          <a:p>
            <a:pPr marL="742950" indent="-742950">
              <a:buFont typeface="+mj-lt"/>
              <a:buAutoNum type="arabicPeriod"/>
            </a:pPr>
            <a:r>
              <a:rPr lang="fil-PH" sz="4000" dirty="0" smtClean="0"/>
              <a:t>Pampanga </a:t>
            </a:r>
            <a:r>
              <a:rPr lang="fil-PH" sz="4000" dirty="0"/>
              <a:t>Development Flood </a:t>
            </a:r>
            <a:r>
              <a:rPr lang="fil-PH" sz="4000" dirty="0" smtClean="0"/>
              <a:t>Control</a:t>
            </a:r>
          </a:p>
          <a:p>
            <a:pPr marL="742950" indent="-742950">
              <a:buFont typeface="+mj-lt"/>
              <a:buAutoNum type="arabicPeriod"/>
            </a:pPr>
            <a:r>
              <a:rPr lang="fil-PH" sz="4000" dirty="0" smtClean="0"/>
              <a:t>Bohol </a:t>
            </a:r>
            <a:r>
              <a:rPr lang="fil-PH" sz="4000" dirty="0"/>
              <a:t>Irrigation Phase </a:t>
            </a:r>
            <a:r>
              <a:rPr lang="fil-PH" sz="4000" dirty="0" smtClean="0"/>
              <a:t>II</a:t>
            </a:r>
          </a:p>
          <a:p>
            <a:pPr marL="742950" indent="-742950">
              <a:buFont typeface="+mj-lt"/>
              <a:buAutoNum type="arabicPeriod"/>
            </a:pPr>
            <a:r>
              <a:rPr lang="fil-PH" sz="4000" dirty="0" smtClean="0"/>
              <a:t>Angat </a:t>
            </a:r>
            <a:r>
              <a:rPr lang="fil-PH" sz="4000" dirty="0"/>
              <a:t>Water Supply </a:t>
            </a:r>
            <a:r>
              <a:rPr lang="fil-PH" sz="4000" dirty="0" smtClean="0"/>
              <a:t>Optimization</a:t>
            </a:r>
          </a:p>
          <a:p>
            <a:pPr marL="742950" indent="-742950">
              <a:buFont typeface="+mj-lt"/>
              <a:buAutoNum type="arabicPeriod"/>
            </a:pPr>
            <a:r>
              <a:rPr lang="fil-PH" sz="4000" dirty="0" smtClean="0"/>
              <a:t>Sixth </a:t>
            </a:r>
            <a:r>
              <a:rPr lang="fil-PH" sz="4000" dirty="0"/>
              <a:t>Road </a:t>
            </a:r>
            <a:r>
              <a:rPr lang="fil-PH" sz="4000" dirty="0" smtClean="0"/>
              <a:t>Project</a:t>
            </a:r>
          </a:p>
          <a:p>
            <a:pPr marL="742950" indent="-742950">
              <a:buFont typeface="+mj-lt"/>
              <a:buAutoNum type="arabicPeriod"/>
            </a:pPr>
            <a:r>
              <a:rPr lang="fil-PH" sz="4000" dirty="0" smtClean="0"/>
              <a:t>Power </a:t>
            </a:r>
            <a:r>
              <a:rPr lang="fil-PH" sz="4000" dirty="0"/>
              <a:t>Sector Development </a:t>
            </a:r>
            <a:r>
              <a:rPr lang="fil-PH" sz="4000" dirty="0" smtClean="0"/>
              <a:t>Program</a:t>
            </a:r>
          </a:p>
          <a:p>
            <a:pPr marL="742950" indent="-742950">
              <a:buFont typeface="+mj-lt"/>
              <a:buAutoNum type="arabicPeriod"/>
            </a:pPr>
            <a:r>
              <a:rPr lang="fil-PH" sz="4000" dirty="0" smtClean="0"/>
              <a:t>Help </a:t>
            </a:r>
            <a:r>
              <a:rPr lang="fil-PH" sz="4000" dirty="0"/>
              <a:t>for Catubig Agricultural </a:t>
            </a:r>
            <a:r>
              <a:rPr lang="fil-PH" sz="4000" dirty="0" smtClean="0"/>
              <a:t>Advancement</a:t>
            </a:r>
          </a:p>
          <a:p>
            <a:pPr marL="742950" indent="-742950">
              <a:buFont typeface="+mj-lt"/>
              <a:buAutoNum type="arabicPeriod"/>
            </a:pPr>
            <a:r>
              <a:rPr lang="fil-PH" sz="4000" dirty="0" smtClean="0"/>
              <a:t>Agrarian </a:t>
            </a:r>
            <a:r>
              <a:rPr lang="fil-PH" sz="4000" dirty="0"/>
              <a:t>Reform Communities </a:t>
            </a:r>
            <a:r>
              <a:rPr lang="fil-PH" sz="4000" dirty="0" smtClean="0"/>
              <a:t>Project</a:t>
            </a:r>
          </a:p>
          <a:p>
            <a:pPr marL="742950" indent="-742950">
              <a:buFont typeface="+mj-lt"/>
              <a:buAutoNum type="arabicPeriod"/>
            </a:pPr>
            <a:r>
              <a:rPr lang="fil-PH" sz="4000" dirty="0" smtClean="0"/>
              <a:t>Global </a:t>
            </a:r>
            <a:r>
              <a:rPr lang="fil-PH" sz="4000" dirty="0"/>
              <a:t>Maritime Safety</a:t>
            </a:r>
          </a:p>
          <a:p>
            <a:pPr marL="914400" lvl="1" indent="-457200">
              <a:buFont typeface="+mj-lt"/>
              <a:buAutoNum type="arabicPeriod"/>
            </a:pPr>
            <a:endParaRPr lang="fil-PH" dirty="0"/>
          </a:p>
        </p:txBody>
      </p:sp>
    </p:spTree>
    <p:extLst>
      <p:ext uri="{BB962C8B-B14F-4D97-AF65-F5344CB8AC3E}">
        <p14:creationId xmlns:p14="http://schemas.microsoft.com/office/powerpoint/2010/main" val="18175902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470263"/>
            <a:ext cx="7886700" cy="5706700"/>
          </a:xfrm>
        </p:spPr>
        <p:txBody>
          <a:bodyPr>
            <a:normAutofit/>
          </a:bodyPr>
          <a:lstStyle/>
          <a:p>
            <a:pPr marL="457200" lvl="0" indent="-457200">
              <a:buFont typeface="+mj-lt"/>
              <a:buAutoNum type="arabicPeriod" startAt="10"/>
            </a:pPr>
            <a:r>
              <a:rPr lang="fil-PH" sz="2200" dirty="0"/>
              <a:t>Small Water Impounding Project</a:t>
            </a:r>
          </a:p>
          <a:p>
            <a:pPr marL="457200" lvl="0" indent="-457200">
              <a:buFont typeface="+mj-lt"/>
              <a:buAutoNum type="arabicPeriod" startAt="10"/>
            </a:pPr>
            <a:r>
              <a:rPr lang="fil-PH" sz="2200" dirty="0"/>
              <a:t>Third Elementary Education Project</a:t>
            </a:r>
          </a:p>
          <a:p>
            <a:pPr marL="457200" lvl="0" indent="-457200">
              <a:buFont typeface="+mj-lt"/>
              <a:buAutoNum type="arabicPeriod" startAt="10"/>
            </a:pPr>
            <a:r>
              <a:rPr lang="fil-PH" sz="2200" dirty="0"/>
              <a:t>Emergency Network Project</a:t>
            </a:r>
          </a:p>
          <a:p>
            <a:pPr marL="457200" lvl="0" indent="-457200">
              <a:buFont typeface="+mj-lt"/>
              <a:buAutoNum type="arabicPeriod" startAt="10"/>
            </a:pPr>
            <a:r>
              <a:rPr lang="fil-PH" sz="2200" dirty="0"/>
              <a:t>Southern Philippines Irrigation Sector Project</a:t>
            </a:r>
          </a:p>
          <a:p>
            <a:pPr marL="457200" lvl="0" indent="-457200">
              <a:buFont typeface="+mj-lt"/>
              <a:buAutoNum type="arabicPeriod" startAt="10"/>
            </a:pPr>
            <a:r>
              <a:rPr lang="fil-PH" sz="2200" dirty="0"/>
              <a:t>Calaca I Coal Fired Thermal Power Plant</a:t>
            </a:r>
          </a:p>
          <a:p>
            <a:pPr marL="457200" lvl="0" indent="-457200">
              <a:buFont typeface="+mj-lt"/>
              <a:buAutoNum type="arabicPeriod" startAt="10"/>
            </a:pPr>
            <a:r>
              <a:rPr lang="fil-PH" sz="2200" dirty="0"/>
              <a:t>Calaca II Coal-Fired Thermal Power Plant</a:t>
            </a:r>
          </a:p>
          <a:p>
            <a:pPr marL="457200" lvl="0" indent="-457200">
              <a:buFont typeface="+mj-lt"/>
              <a:buAutoNum type="arabicPeriod" startAt="10"/>
            </a:pPr>
            <a:r>
              <a:rPr lang="fil-PH" sz="2200" dirty="0"/>
              <a:t>Calaca II Coal-Fired Power Plant Additional Financing</a:t>
            </a:r>
          </a:p>
          <a:p>
            <a:pPr marL="457200" lvl="0" indent="-457200">
              <a:buFont typeface="+mj-lt"/>
              <a:buAutoNum type="arabicPeriod" startAt="10"/>
            </a:pPr>
            <a:r>
              <a:rPr lang="fil-PH" sz="2200" dirty="0"/>
              <a:t>Second Agrarian Reform Communities </a:t>
            </a:r>
            <a:r>
              <a:rPr lang="fil-PH" sz="2200" dirty="0" smtClean="0"/>
              <a:t>Dev Project</a:t>
            </a:r>
            <a:endParaRPr lang="fil-PH" sz="2200" dirty="0"/>
          </a:p>
          <a:p>
            <a:pPr marL="457200" lvl="0" indent="-457200">
              <a:buFont typeface="+mj-lt"/>
              <a:buAutoNum type="arabicPeriod" startAt="10"/>
            </a:pPr>
            <a:r>
              <a:rPr lang="fil-PH" sz="2200" dirty="0"/>
              <a:t>Second Agrarian Reform Communities </a:t>
            </a:r>
            <a:r>
              <a:rPr lang="fil-PH" sz="2200" dirty="0" smtClean="0"/>
              <a:t>Dev </a:t>
            </a:r>
            <a:r>
              <a:rPr lang="fil-PH" sz="2200" dirty="0"/>
              <a:t>Project 2</a:t>
            </a:r>
          </a:p>
          <a:p>
            <a:pPr marL="457200" lvl="0" indent="-457200">
              <a:buFont typeface="+mj-lt"/>
              <a:buAutoNum type="arabicPeriod" startAt="10"/>
            </a:pPr>
            <a:r>
              <a:rPr lang="fil-PH" sz="2200" dirty="0"/>
              <a:t>Irrigation Systems Improvement</a:t>
            </a:r>
          </a:p>
          <a:p>
            <a:pPr marL="457200" lvl="0" indent="-457200">
              <a:buFont typeface="+mj-lt"/>
              <a:buAutoNum type="arabicPeriod" startAt="10"/>
            </a:pPr>
            <a:r>
              <a:rPr lang="fil-PH" sz="2200" dirty="0"/>
              <a:t>South Luzon Expressway Construction Project I</a:t>
            </a:r>
          </a:p>
          <a:p>
            <a:pPr marL="0" indent="0">
              <a:buNone/>
            </a:pPr>
            <a:endParaRPr lang="fil-PH" sz="900" dirty="0"/>
          </a:p>
          <a:p>
            <a:r>
              <a:rPr lang="fil-PH" sz="2200" dirty="0"/>
              <a:t>The said debt audit shall be concluded within the 2017 Fiscal Year</a:t>
            </a:r>
            <a:r>
              <a:rPr lang="fil-PH" sz="2200" dirty="0" smtClean="0"/>
              <a:t>.</a:t>
            </a:r>
            <a:endParaRPr lang="fil-PH" sz="2200" dirty="0"/>
          </a:p>
        </p:txBody>
      </p:sp>
    </p:spTree>
    <p:extLst>
      <p:ext uri="{BB962C8B-B14F-4D97-AF65-F5344CB8AC3E}">
        <p14:creationId xmlns:p14="http://schemas.microsoft.com/office/powerpoint/2010/main" val="29573295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5447" y="86916"/>
            <a:ext cx="8688107" cy="6638544"/>
          </a:xfrm>
        </p:spPr>
        <p:txBody>
          <a:bodyPr>
            <a:normAutofit fontScale="25000" lnSpcReduction="20000"/>
          </a:bodyPr>
          <a:lstStyle/>
          <a:p>
            <a:pPr marL="0" indent="0">
              <a:lnSpc>
                <a:spcPct val="120000"/>
              </a:lnSpc>
              <a:spcBef>
                <a:spcPts val="0"/>
              </a:spcBef>
              <a:buNone/>
            </a:pPr>
            <a:r>
              <a:rPr lang="fil-PH" sz="9600" b="1" dirty="0"/>
              <a:t>Seventeenth Congress of the Republic of the </a:t>
            </a:r>
            <a:r>
              <a:rPr lang="fil-PH" sz="9600" b="1" dirty="0" smtClean="0"/>
              <a:t>Philippines   </a:t>
            </a:r>
          </a:p>
          <a:p>
            <a:pPr marL="0" indent="0">
              <a:lnSpc>
                <a:spcPct val="120000"/>
              </a:lnSpc>
              <a:spcBef>
                <a:spcPts val="0"/>
              </a:spcBef>
              <a:buNone/>
            </a:pPr>
            <a:r>
              <a:rPr lang="fil-PH" sz="8000" b="1" dirty="0" smtClean="0"/>
              <a:t>First </a:t>
            </a:r>
            <a:r>
              <a:rPr lang="fil-PH" sz="8000" b="1" dirty="0"/>
              <a:t>Regular </a:t>
            </a:r>
            <a:r>
              <a:rPr lang="fil-PH" sz="8000" b="1" dirty="0" smtClean="0"/>
              <a:t>Session</a:t>
            </a:r>
            <a:r>
              <a:rPr lang="fil-PH" sz="7200" dirty="0"/>
              <a:t> </a:t>
            </a:r>
          </a:p>
          <a:p>
            <a:pPr marL="0" indent="0">
              <a:lnSpc>
                <a:spcPct val="120000"/>
              </a:lnSpc>
              <a:spcBef>
                <a:spcPts val="0"/>
              </a:spcBef>
              <a:buNone/>
            </a:pPr>
            <a:r>
              <a:rPr lang="fil-PH" sz="7200" dirty="0"/>
              <a:t>December 13, </a:t>
            </a:r>
            <a:r>
              <a:rPr lang="fil-PH" sz="7200" dirty="0" smtClean="0"/>
              <a:t>2016</a:t>
            </a:r>
            <a:r>
              <a:rPr lang="fil-PH" sz="7200" dirty="0"/>
              <a:t> </a:t>
            </a:r>
          </a:p>
          <a:p>
            <a:pPr marL="0" indent="0">
              <a:lnSpc>
                <a:spcPct val="120000"/>
              </a:lnSpc>
              <a:spcBef>
                <a:spcPts val="0"/>
              </a:spcBef>
              <a:buNone/>
            </a:pPr>
            <a:r>
              <a:rPr lang="fil-PH" sz="7200" dirty="0"/>
              <a:t>SENATE </a:t>
            </a:r>
            <a:r>
              <a:rPr lang="fil-PH" sz="7200" dirty="0" smtClean="0"/>
              <a:t>P.S.R</a:t>
            </a:r>
            <a:r>
              <a:rPr lang="fil-PH" sz="7200" dirty="0"/>
              <a:t>. NO. </a:t>
            </a:r>
            <a:r>
              <a:rPr lang="fil-PH" sz="7200" dirty="0" smtClean="0"/>
              <a:t>253</a:t>
            </a:r>
          </a:p>
          <a:p>
            <a:pPr marL="0" indent="0">
              <a:lnSpc>
                <a:spcPct val="120000"/>
              </a:lnSpc>
              <a:spcBef>
                <a:spcPts val="0"/>
              </a:spcBef>
              <a:buNone/>
            </a:pPr>
            <a:endParaRPr lang="fil-PH" sz="3200" dirty="0"/>
          </a:p>
          <a:p>
            <a:pPr marL="0" indent="0">
              <a:lnSpc>
                <a:spcPct val="120000"/>
              </a:lnSpc>
              <a:spcBef>
                <a:spcPts val="0"/>
              </a:spcBef>
              <a:buNone/>
            </a:pPr>
            <a:r>
              <a:rPr lang="fil-PH" sz="7200" dirty="0"/>
              <a:t>INTRODUCED BY SENS. AQUILINO “KOKO” PIMENTEL III AND ANA THERESIA </a:t>
            </a:r>
            <a:r>
              <a:rPr lang="fil-PH" sz="7200" dirty="0" smtClean="0"/>
              <a:t>HONTIVEROS-BARAQUEL</a:t>
            </a:r>
            <a:endParaRPr lang="fil-PH" sz="7200" dirty="0"/>
          </a:p>
          <a:p>
            <a:pPr marL="0" indent="0">
              <a:lnSpc>
                <a:spcPct val="120000"/>
              </a:lnSpc>
              <a:spcBef>
                <a:spcPts val="0"/>
              </a:spcBef>
              <a:buNone/>
            </a:pPr>
            <a:endParaRPr lang="fil-PH" sz="3600" dirty="0" smtClean="0"/>
          </a:p>
          <a:p>
            <a:pPr marL="0" indent="0">
              <a:lnSpc>
                <a:spcPct val="120000"/>
              </a:lnSpc>
              <a:spcBef>
                <a:spcPts val="0"/>
              </a:spcBef>
              <a:buNone/>
            </a:pPr>
            <a:r>
              <a:rPr lang="fil-PH" sz="7200" dirty="0" smtClean="0"/>
              <a:t>RESOLUTION </a:t>
            </a:r>
            <a:r>
              <a:rPr lang="fil-PH" sz="7200" dirty="0"/>
              <a:t>DIRECTING THE APPROPRIATE SENATE COMMITTEE TO INQUIRE, IN AID OF LEGISLATION, INTO THE FOREIGN LOANS CONRACTED BY THE PHILIPPINE GOVERNMENT WITHIN THE LAST FIFTEEN YEARS THROUGH THE CONDUCT OF A DEBT AUDIT</a:t>
            </a:r>
          </a:p>
          <a:p>
            <a:pPr marL="0" indent="0">
              <a:lnSpc>
                <a:spcPct val="120000"/>
              </a:lnSpc>
              <a:spcBef>
                <a:spcPts val="0"/>
              </a:spcBef>
              <a:buNone/>
            </a:pPr>
            <a:endParaRPr lang="fil-PH" sz="4000" dirty="0" smtClean="0"/>
          </a:p>
          <a:p>
            <a:pPr marL="0" indent="0">
              <a:lnSpc>
                <a:spcPct val="120000"/>
              </a:lnSpc>
              <a:spcBef>
                <a:spcPts val="0"/>
              </a:spcBef>
              <a:buNone/>
            </a:pPr>
            <a:r>
              <a:rPr lang="fil-PH" sz="7200" dirty="0" smtClean="0"/>
              <a:t>WHEREAS</a:t>
            </a:r>
            <a:r>
              <a:rPr lang="fil-PH" sz="7200" dirty="0"/>
              <a:t>, the Philippines has accumulated an external debt burden whuich now stands at 77 billion US dollars as of June 2016. This is debt for which we are compelled to set aside a substantial portion of our annual budget, pursuant to our Automatic Appropriations Law</a:t>
            </a:r>
            <a:r>
              <a:rPr lang="fil-PH" sz="7200" dirty="0" smtClean="0"/>
              <a:t>;</a:t>
            </a:r>
            <a:r>
              <a:rPr lang="fil-PH" sz="7200" dirty="0"/>
              <a:t> </a:t>
            </a:r>
          </a:p>
          <a:p>
            <a:pPr marL="0" indent="0">
              <a:lnSpc>
                <a:spcPct val="120000"/>
              </a:lnSpc>
              <a:spcBef>
                <a:spcPts val="0"/>
              </a:spcBef>
              <a:buNone/>
            </a:pPr>
            <a:endParaRPr lang="fil-PH" sz="3600" dirty="0" smtClean="0"/>
          </a:p>
          <a:p>
            <a:pPr marL="0" indent="0">
              <a:lnSpc>
                <a:spcPct val="120000"/>
              </a:lnSpc>
              <a:spcBef>
                <a:spcPts val="0"/>
              </a:spcBef>
              <a:buNone/>
            </a:pPr>
            <a:r>
              <a:rPr lang="fil-PH" sz="7200" dirty="0" smtClean="0"/>
              <a:t>WHEREAS</a:t>
            </a:r>
            <a:r>
              <a:rPr lang="fil-PH" sz="7200" dirty="0"/>
              <a:t>, in the 2016 General Appropriations Act, 214.5 Billion Pesos was allotted for debt servicing of foreign liabilities</a:t>
            </a:r>
            <a:r>
              <a:rPr lang="fil-PH" sz="7200" dirty="0" smtClean="0"/>
              <a:t>;</a:t>
            </a:r>
            <a:r>
              <a:rPr lang="fil-PH" sz="7200" dirty="0"/>
              <a:t> </a:t>
            </a:r>
            <a:endParaRPr lang="fil-PH" sz="7200" dirty="0" smtClean="0"/>
          </a:p>
          <a:p>
            <a:pPr marL="0" indent="0">
              <a:lnSpc>
                <a:spcPct val="120000"/>
              </a:lnSpc>
              <a:spcBef>
                <a:spcPts val="0"/>
              </a:spcBef>
              <a:buNone/>
            </a:pPr>
            <a:endParaRPr lang="fil-PH" sz="3600" dirty="0"/>
          </a:p>
          <a:p>
            <a:pPr marL="0" indent="0">
              <a:lnSpc>
                <a:spcPct val="120000"/>
              </a:lnSpc>
              <a:spcBef>
                <a:spcPts val="0"/>
              </a:spcBef>
              <a:buNone/>
            </a:pPr>
            <a:r>
              <a:rPr lang="fil-PH" sz="7200" dirty="0"/>
              <a:t>WHEREAS, out of this 214.5 Billion Pesos, around 3.78 Billion will go to interest and prinicpal payments in connection with a number of questionable loan-funded projects as identified byt he Freedom from Debt Coalition (FDC), including: the Power Sector Development Program, Sixth Road (Tullahan), Pampanga Development Flood Control, Bohol Irrigation II, and Angat Water Supply Optimization;</a:t>
            </a:r>
          </a:p>
          <a:p>
            <a:pPr marL="0" indent="0">
              <a:lnSpc>
                <a:spcPct val="120000"/>
              </a:lnSpc>
              <a:spcBef>
                <a:spcPts val="0"/>
              </a:spcBef>
              <a:buNone/>
            </a:pPr>
            <a:endParaRPr lang="fil-PH" sz="7200" dirty="0" smtClean="0"/>
          </a:p>
        </p:txBody>
      </p:sp>
    </p:spTree>
    <p:extLst>
      <p:ext uri="{BB962C8B-B14F-4D97-AF65-F5344CB8AC3E}">
        <p14:creationId xmlns:p14="http://schemas.microsoft.com/office/powerpoint/2010/main" val="41772248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378823"/>
            <a:ext cx="7886700" cy="6217919"/>
          </a:xfrm>
        </p:spPr>
        <p:txBody>
          <a:bodyPr>
            <a:normAutofit fontScale="70000" lnSpcReduction="20000"/>
          </a:bodyPr>
          <a:lstStyle/>
          <a:p>
            <a:pPr marL="0" indent="0">
              <a:buNone/>
            </a:pPr>
            <a:r>
              <a:rPr lang="fil-PH" dirty="0"/>
              <a:t>WHEREAS, it is our duty to verify whether the loan </a:t>
            </a:r>
            <a:r>
              <a:rPr lang="fil-PH" dirty="0" smtClean="0"/>
              <a:t>agreements </a:t>
            </a:r>
            <a:r>
              <a:rPr lang="fil-PH" dirty="0"/>
              <a:t>our country has entered into with international </a:t>
            </a:r>
            <a:r>
              <a:rPr lang="fil-PH" dirty="0" smtClean="0"/>
              <a:t>financial institutions </a:t>
            </a:r>
            <a:r>
              <a:rPr lang="fil-PH" dirty="0"/>
              <a:t>are compliant with </a:t>
            </a:r>
            <a:r>
              <a:rPr lang="fil-PH" i="1" dirty="0"/>
              <a:t>Article VII, Section 20 and Article XII, Section 21 of the Constitution,</a:t>
            </a:r>
            <a:r>
              <a:rPr lang="fil-PH" dirty="0"/>
              <a:t> which requires </a:t>
            </a:r>
            <a:r>
              <a:rPr lang="fil-PH" dirty="0" smtClean="0"/>
              <a:t>prior concurrence </a:t>
            </a:r>
            <a:r>
              <a:rPr lang="fil-PH" dirty="0"/>
              <a:t>of the Monetary Board before the President may contract or guarantee foreign loans, and whether these foreign loans are in accordance with the </a:t>
            </a:r>
            <a:r>
              <a:rPr lang="fil-PH" i="1" dirty="0"/>
              <a:t>Principles on Promoting Responsible Sovereign Lending and Borrowing</a:t>
            </a:r>
            <a:r>
              <a:rPr lang="fil-PH" dirty="0"/>
              <a:t> by the United Nations Conference on Trade and Development (UNCTAD); </a:t>
            </a:r>
          </a:p>
          <a:p>
            <a:pPr marL="0" indent="0">
              <a:buNone/>
            </a:pPr>
            <a:r>
              <a:rPr lang="fil-PH" dirty="0"/>
              <a:t>WHEREAS, our debt servicing policies have effectively diverted money from health, education, and social services financing</a:t>
            </a:r>
            <a:r>
              <a:rPr lang="fil-PH" dirty="0" smtClean="0"/>
              <a:t>;</a:t>
            </a:r>
            <a:endParaRPr lang="fil-PH" dirty="0"/>
          </a:p>
          <a:p>
            <a:pPr marL="0" indent="0">
              <a:buNone/>
            </a:pPr>
            <a:r>
              <a:rPr lang="fil-PH" dirty="0"/>
              <a:t>WHEREAS, it is incumbent upon the Senate, in the exercise of its power of the purse, to ensure that public funds are appropriated and used properly</a:t>
            </a:r>
            <a:r>
              <a:rPr lang="fil-PH" dirty="0" smtClean="0"/>
              <a:t>;</a:t>
            </a:r>
            <a:endParaRPr lang="fil-PH" dirty="0"/>
          </a:p>
          <a:p>
            <a:pPr marL="0" indent="0">
              <a:buNone/>
            </a:pPr>
            <a:r>
              <a:rPr lang="fil-PH" dirty="0"/>
              <a:t>NOW THEREFORE, BE IT RESOLVED, AS IT IS HEREBY RESOLVED TO URGE THE PROPER SENATE COMMITTEE TO INQUIRE, IN AID OF LEGISLATION, INTO LOANS CONTRACTED BY THE PHILIPPINE GOVERNMENT WITH THE END IN VIEW OF CONDUCTING A DEBT AUDIT TO VERIFY WHETHER THERE ARE ONEROUS FOREIGN LOAN CONTRACTS ENTERED INTO BY THE GOVERNMENT AND TO ENACT MEASURES TO ENSURE THE PRUDENT AND PROPER USE OF FOREIGN LOANS, IN ORDER THAT THESE LOANS MAY BENEFIT INSTEAD OF BURDEN THE FILIPINO PEOPLE.</a:t>
            </a:r>
          </a:p>
          <a:p>
            <a:pPr marL="0" indent="0">
              <a:buNone/>
            </a:pPr>
            <a:endParaRPr lang="fil-PH" sz="1300" dirty="0"/>
          </a:p>
          <a:p>
            <a:pPr marL="0" indent="0">
              <a:buNone/>
            </a:pPr>
            <a:r>
              <a:rPr lang="fil-PH" i="1" dirty="0"/>
              <a:t>Adopted,</a:t>
            </a:r>
            <a:endParaRPr lang="fil-PH" dirty="0"/>
          </a:p>
          <a:p>
            <a:pPr marL="0" indent="0">
              <a:buNone/>
            </a:pPr>
            <a:r>
              <a:rPr lang="fil-PH" dirty="0"/>
              <a:t>AQUILINO “KOKO” PIMENTEL</a:t>
            </a:r>
          </a:p>
          <a:p>
            <a:pPr marL="0" indent="0">
              <a:buNone/>
            </a:pPr>
            <a:r>
              <a:rPr lang="fil-PH" dirty="0"/>
              <a:t>ANA THERESIA </a:t>
            </a:r>
            <a:r>
              <a:rPr lang="fil-PH" dirty="0" smtClean="0"/>
              <a:t>HONTIVEROS-BARAQUEL</a:t>
            </a:r>
            <a:endParaRPr lang="fil-PH" dirty="0"/>
          </a:p>
        </p:txBody>
      </p:sp>
    </p:spTree>
    <p:extLst>
      <p:ext uri="{BB962C8B-B14F-4D97-AF65-F5344CB8AC3E}">
        <p14:creationId xmlns:p14="http://schemas.microsoft.com/office/powerpoint/2010/main" val="1682824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123406"/>
            <a:ext cx="7886700" cy="5199017"/>
          </a:xfrm>
        </p:spPr>
        <p:txBody>
          <a:bodyPr>
            <a:normAutofit fontScale="85000" lnSpcReduction="20000"/>
          </a:bodyPr>
          <a:lstStyle/>
          <a:p>
            <a:r>
              <a:rPr lang="en-US" dirty="0"/>
              <a:t>These two initiatives are historically significant as previous attempts by civil society groups, notably the Freedom from Debt Coalition (FDC), to compel the government to critically examine foreign-funded projects have all come to naught. </a:t>
            </a:r>
            <a:endParaRPr lang="en-US" dirty="0" smtClean="0"/>
          </a:p>
          <a:p>
            <a:r>
              <a:rPr lang="en-US" dirty="0" smtClean="0"/>
              <a:t>In </a:t>
            </a:r>
            <a:r>
              <a:rPr lang="en-US" dirty="0"/>
              <a:t>2008, then President Gloria Arroyo vetoed a GAA special provision that would have suspended the debt service of 13 foreign loans with interest payments amounting to P25.9 billion that the FDC called “fraudulent, wasteful, and/or useless.” </a:t>
            </a:r>
            <a:endParaRPr lang="fil-PH" dirty="0"/>
          </a:p>
          <a:p>
            <a:pPr fontAlgn="base"/>
            <a:r>
              <a:rPr lang="fil-PH" dirty="0"/>
              <a:t>The 2017 debt audit provision covers 20 loans from the Asian Development Bank, IBRD-World Bank, Japan International Cooperation Agency, Japan Bank for International Cooperation, Japan Eximbank, Opec Fund for International Development, French Protocol, and Raiffeisen Zentralbank Austria. </a:t>
            </a:r>
            <a:endParaRPr lang="fil-PH" dirty="0" smtClean="0"/>
          </a:p>
          <a:p>
            <a:pPr fontAlgn="base"/>
            <a:r>
              <a:rPr lang="fil-PH" dirty="0" smtClean="0"/>
              <a:t>But </a:t>
            </a:r>
            <a:r>
              <a:rPr lang="fil-PH" dirty="0"/>
              <a:t>as SR 253 implies, these are but the tip of the iceberg with 481 outstanding foreign loans up for scrutiny under the Hontiveros-Pimentel initiative</a:t>
            </a:r>
            <a:r>
              <a:rPr lang="fil-PH" dirty="0" smtClean="0"/>
              <a:t>.</a:t>
            </a:r>
            <a:endParaRPr lang="fil-PH" dirty="0"/>
          </a:p>
        </p:txBody>
      </p:sp>
    </p:spTree>
    <p:extLst>
      <p:ext uri="{BB962C8B-B14F-4D97-AF65-F5344CB8AC3E}">
        <p14:creationId xmlns:p14="http://schemas.microsoft.com/office/powerpoint/2010/main" val="33503989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illegitimate debts?</a:t>
            </a:r>
            <a:endParaRPr lang="fil-PH" dirty="0"/>
          </a:p>
        </p:txBody>
      </p:sp>
      <p:sp>
        <p:nvSpPr>
          <p:cNvPr id="3" name="Content Placeholder 2"/>
          <p:cNvSpPr>
            <a:spLocks noGrp="1"/>
          </p:cNvSpPr>
          <p:nvPr>
            <p:ph idx="1"/>
          </p:nvPr>
        </p:nvSpPr>
        <p:spPr/>
        <p:txBody>
          <a:bodyPr>
            <a:normAutofit fontScale="92500" lnSpcReduction="10000"/>
          </a:bodyPr>
          <a:lstStyle/>
          <a:p>
            <a:r>
              <a:rPr lang="fil-PH" dirty="0" smtClean="0"/>
              <a:t>Violates </a:t>
            </a:r>
            <a:r>
              <a:rPr lang="fil-PH" dirty="0"/>
              <a:t>common principles of “human rights and sustainable human development, justice and fairness, accountability and responsibility, sovereignty of peoples and nations, and democratic rights.” </a:t>
            </a:r>
            <a:endParaRPr lang="fil-PH" dirty="0" smtClean="0"/>
          </a:p>
          <a:p>
            <a:r>
              <a:rPr lang="fil-PH" dirty="0" smtClean="0"/>
              <a:t>Violates UNCTAD </a:t>
            </a:r>
            <a:r>
              <a:rPr lang="fil-PH" dirty="0"/>
              <a:t>(United Nations Conference on Trade and Development) </a:t>
            </a:r>
            <a:r>
              <a:rPr lang="fil-PH" dirty="0" smtClean="0"/>
              <a:t>“Principles </a:t>
            </a:r>
            <a:r>
              <a:rPr lang="fil-PH" dirty="0"/>
              <a:t>on </a:t>
            </a:r>
            <a:r>
              <a:rPr lang="fil-PH" dirty="0" smtClean="0"/>
              <a:t>Promoting </a:t>
            </a:r>
            <a:r>
              <a:rPr lang="fil-PH" dirty="0"/>
              <a:t>R</a:t>
            </a:r>
            <a:r>
              <a:rPr lang="fil-PH" dirty="0" smtClean="0"/>
              <a:t>esponsible Sovereign Lending </a:t>
            </a:r>
            <a:r>
              <a:rPr lang="fil-PH" dirty="0"/>
              <a:t>and </a:t>
            </a:r>
            <a:r>
              <a:rPr lang="fil-PH" dirty="0" smtClean="0"/>
              <a:t>Borrowing” (Adopted on 10 January 2012) as well as UN General Assembly resolutions</a:t>
            </a:r>
          </a:p>
          <a:p>
            <a:r>
              <a:rPr lang="en-US" dirty="0" err="1" smtClean="0"/>
              <a:t>Eurodad</a:t>
            </a:r>
            <a:r>
              <a:rPr lang="en-US" dirty="0" smtClean="0"/>
              <a:t>, however, critiques the UNCTAD principles as they only cover government debts and ignore private debts</a:t>
            </a:r>
            <a:endParaRPr lang="fil-PH" dirty="0"/>
          </a:p>
          <a:p>
            <a:endParaRPr lang="fil-PH" dirty="0"/>
          </a:p>
        </p:txBody>
      </p:sp>
    </p:spTree>
    <p:extLst>
      <p:ext uri="{BB962C8B-B14F-4D97-AF65-F5344CB8AC3E}">
        <p14:creationId xmlns:p14="http://schemas.microsoft.com/office/powerpoint/2010/main" val="6529049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463</TotalTime>
  <Words>1410</Words>
  <Application>Microsoft Office PowerPoint</Application>
  <PresentationFormat>On-screen Show (4:3)</PresentationFormat>
  <Paragraphs>101</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Illegitimate Debts and the Asian Development Bank: The Philippine Case</vt:lpstr>
      <vt:lpstr>Philippine Debt Situation</vt:lpstr>
      <vt:lpstr>Historical Audit of Illegitimate Debts</vt:lpstr>
      <vt:lpstr>PowerPoint Presentation</vt:lpstr>
      <vt:lpstr>PowerPoint Presentation</vt:lpstr>
      <vt:lpstr>PowerPoint Presentation</vt:lpstr>
      <vt:lpstr>PowerPoint Presentation</vt:lpstr>
      <vt:lpstr>PowerPoint Presentation</vt:lpstr>
      <vt:lpstr>What are illegitimate debts?</vt:lpstr>
      <vt:lpstr>Declaring a debt as illegitimate</vt:lpstr>
      <vt:lpstr>What a debt audit looks at</vt:lpstr>
      <vt:lpstr>Ultimate Target: Automatic Appropriation Law</vt:lpstr>
      <vt:lpstr>ADB projects among the 20 debts</vt:lpstr>
      <vt:lpstr>PowerPoint Presentation</vt:lpstr>
      <vt:lpstr>Recent Developments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Illegitimate Debts and the Asian Development Bank: The Philippine Case</dc:title>
  <dc:creator>Ed Tadem</dc:creator>
  <cp:lastModifiedBy>Ed Tadem</cp:lastModifiedBy>
  <cp:revision>25</cp:revision>
  <dcterms:created xsi:type="dcterms:W3CDTF">2017-04-16T02:44:02Z</dcterms:created>
  <dcterms:modified xsi:type="dcterms:W3CDTF">2017-04-18T10:02:54Z</dcterms:modified>
</cp:coreProperties>
</file>