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4" r:id="rId9"/>
    <p:sldId id="267" r:id="rId10"/>
    <p:sldId id="265" r:id="rId11"/>
    <p:sldId id="266" r:id="rId12"/>
    <p:sldId id="268" r:id="rId13"/>
    <p:sldId id="269" r:id="rId14"/>
    <p:sldId id="270"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81"/>
  </p:normalViewPr>
  <p:slideViewPr>
    <p:cSldViewPr snapToGrid="0" snapToObjects="1">
      <p:cViewPr varScale="1">
        <p:scale>
          <a:sx n="107" d="100"/>
          <a:sy n="107" d="100"/>
        </p:scale>
        <p:origin x="73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GB" smtClean="0"/>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6/14/18</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6/14/18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GB" smtClean="0"/>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6/14/18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dirty="0"/>
          </a:p>
        </p:txBody>
      </p:sp>
      <p:sp>
        <p:nvSpPr>
          <p:cNvPr id="3" name="Content Placeholder 2"/>
          <p:cNvSpPr>
            <a:spLocks noGrp="1"/>
          </p:cNvSpPr>
          <p:nvPr>
            <p:ph idx="1"/>
          </p:nvPr>
        </p:nvSpPr>
        <p:spPr/>
        <p:txBody>
          <a:bodyPr ancho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6/14/18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GB" smtClean="0"/>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6/14/18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GB" smtClean="0"/>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6/14/18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GB" smtClean="0"/>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6/14/18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6/14/18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6/14/18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GB" smtClean="0"/>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6/14/18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GB" smtClean="0"/>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smtClean="0"/>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6/14/18</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GB" smtClean="0"/>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6/14/18</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i="1" dirty="0" smtClean="0"/>
              <a:t>TOWARDS AN UBUNTU WORLD</a:t>
            </a:r>
            <a:endParaRPr lang="en-US" b="1" i="1" dirty="0"/>
          </a:p>
        </p:txBody>
      </p:sp>
      <p:sp>
        <p:nvSpPr>
          <p:cNvPr id="3" name="Subtitle 2"/>
          <p:cNvSpPr>
            <a:spLocks noGrp="1"/>
          </p:cNvSpPr>
          <p:nvPr>
            <p:ph type="subTitle" idx="1"/>
          </p:nvPr>
        </p:nvSpPr>
        <p:spPr/>
        <p:txBody>
          <a:bodyPr>
            <a:normAutofit fontScale="25000" lnSpcReduction="20000"/>
          </a:bodyPr>
          <a:lstStyle/>
          <a:p>
            <a:r>
              <a:rPr lang="en-US" sz="11200" b="1" dirty="0" smtClean="0"/>
              <a:t>New discourses on the UPSURGE OF THE COMMONS AND VISIONS OF THE FUTURE</a:t>
            </a:r>
          </a:p>
          <a:p>
            <a:endParaRPr lang="en-US" sz="8000" b="1" dirty="0" smtClean="0"/>
          </a:p>
          <a:p>
            <a:r>
              <a:rPr lang="en-US" sz="8000" b="1" dirty="0" err="1" smtClean="0"/>
              <a:t>Manoranjan</a:t>
            </a:r>
            <a:r>
              <a:rPr lang="en-US" sz="8000" b="1" dirty="0" smtClean="0"/>
              <a:t> </a:t>
            </a:r>
            <a:r>
              <a:rPr lang="en-US" sz="8000" b="1" dirty="0" err="1" smtClean="0"/>
              <a:t>Mohanty</a:t>
            </a:r>
            <a:endParaRPr lang="en-US" sz="8000" b="1" dirty="0" smtClean="0"/>
          </a:p>
          <a:p>
            <a:r>
              <a:rPr lang="en-US" sz="4800" b="1" dirty="0" smtClean="0"/>
              <a:t>University of </a:t>
            </a:r>
            <a:r>
              <a:rPr lang="en-US" sz="4800" b="1" dirty="0" err="1" smtClean="0"/>
              <a:t>delhi</a:t>
            </a:r>
            <a:r>
              <a:rPr lang="en-US" sz="4800" b="1" dirty="0" smtClean="0"/>
              <a:t>, council for social development, institute of </a:t>
            </a:r>
            <a:r>
              <a:rPr lang="en-US" sz="4800" b="1" dirty="0" err="1" smtClean="0"/>
              <a:t>chinese</a:t>
            </a:r>
            <a:r>
              <a:rPr lang="en-US" sz="4800" b="1" dirty="0" smtClean="0"/>
              <a:t> Studies</a:t>
            </a:r>
            <a:endParaRPr lang="en-US" sz="4800" b="1" i="1" dirty="0" smtClean="0"/>
          </a:p>
          <a:p>
            <a:r>
              <a:rPr lang="en-US" sz="4000" b="1" i="1" dirty="0" err="1" smtClean="0"/>
              <a:t>mmohantydu@gmail.com</a:t>
            </a:r>
            <a:endParaRPr lang="en-US" sz="16000" b="1" i="1" dirty="0"/>
          </a:p>
          <a:p>
            <a:endParaRPr lang="en-US" b="1" dirty="0" smtClean="0"/>
          </a:p>
          <a:p>
            <a:r>
              <a:rPr lang="en-US" b="1" dirty="0"/>
              <a:t>m</a:t>
            </a:r>
          </a:p>
        </p:txBody>
      </p:sp>
    </p:spTree>
    <p:extLst>
      <p:ext uri="{BB962C8B-B14F-4D97-AF65-F5344CB8AC3E}">
        <p14:creationId xmlns:p14="http://schemas.microsoft.com/office/powerpoint/2010/main" val="10658305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en-US" b="1" i="1" dirty="0" err="1">
                <a:ea typeface="ＭＳ Ｐゴシック" charset="-128"/>
              </a:rPr>
              <a:t>Jiefang</a:t>
            </a:r>
            <a:r>
              <a:rPr lang="en-US" altLang="en-US" dirty="0">
                <a:ea typeface="ＭＳ Ｐゴシック" charset="-128"/>
              </a:rPr>
              <a:t> ( Liberation</a:t>
            </a:r>
            <a:r>
              <a:rPr lang="en-US" altLang="en-US" dirty="0" smtClean="0">
                <a:ea typeface="ＭＳ Ｐゴシック" charset="-128"/>
              </a:rPr>
              <a:t>)</a:t>
            </a:r>
            <a:br>
              <a:rPr lang="en-US" altLang="en-US" dirty="0" smtClean="0">
                <a:ea typeface="ＭＳ Ｐゴシック" charset="-128"/>
              </a:rPr>
            </a:br>
            <a:r>
              <a:rPr lang="en-US" altLang="en-US" sz="2700" dirty="0" smtClean="0">
                <a:ea typeface="ＭＳ Ｐゴシック" charset="-128"/>
              </a:rPr>
              <a:t>Not only from colonialism but all forms of domination</a:t>
            </a:r>
            <a:endParaRPr lang="en-US" sz="2700" dirty="0"/>
          </a:p>
        </p:txBody>
      </p:sp>
      <p:sp>
        <p:nvSpPr>
          <p:cNvPr id="3" name="Content Placeholder 2"/>
          <p:cNvSpPr>
            <a:spLocks noGrp="1"/>
          </p:cNvSpPr>
          <p:nvPr>
            <p:ph idx="1"/>
          </p:nvPr>
        </p:nvSpPr>
        <p:spPr/>
        <p:txBody>
          <a:bodyPr>
            <a:normAutofit fontScale="92500" lnSpcReduction="20000"/>
          </a:bodyPr>
          <a:lstStyle/>
          <a:p>
            <a:r>
              <a:rPr lang="en-US" altLang="en-US" dirty="0" smtClean="0">
                <a:ea typeface="ＭＳ Ｐゴシック" charset="-128"/>
              </a:rPr>
              <a:t>Liberation and ‘people’s liberation’ - theme </a:t>
            </a:r>
            <a:r>
              <a:rPr lang="en-US" altLang="en-US" dirty="0">
                <a:ea typeface="ＭＳ Ｐゴシック" charset="-128"/>
              </a:rPr>
              <a:t>of the Chinese </a:t>
            </a:r>
            <a:r>
              <a:rPr lang="en-US" altLang="en-US" dirty="0" smtClean="0">
                <a:ea typeface="ＭＳ Ｐゴシック" charset="-128"/>
              </a:rPr>
              <a:t>Revolution- the concept of liberation and the concept of people acquired special significance</a:t>
            </a:r>
          </a:p>
          <a:p>
            <a:r>
              <a:rPr lang="en-US" altLang="en-US" dirty="0" smtClean="0">
                <a:ea typeface="ＭＳ Ｐゴシック" charset="-128"/>
              </a:rPr>
              <a:t> </a:t>
            </a:r>
            <a:r>
              <a:rPr lang="en-US" altLang="en-US" dirty="0">
                <a:ea typeface="ＭＳ Ｐゴシック" charset="-128"/>
              </a:rPr>
              <a:t>and all anti-colonial </a:t>
            </a:r>
            <a:r>
              <a:rPr lang="en-US" altLang="en-US" dirty="0" smtClean="0">
                <a:ea typeface="ＭＳ Ｐゴシック" charset="-128"/>
              </a:rPr>
              <a:t>struggles in ASAFLA used the concept</a:t>
            </a:r>
          </a:p>
          <a:p>
            <a:r>
              <a:rPr lang="en-US" altLang="en-US" dirty="0" smtClean="0">
                <a:ea typeface="ＭＳ Ｐゴシック" charset="-128"/>
              </a:rPr>
              <a:t>Vietnam’s liberation struggle against US in 1960s and 1970s enlarged the global meaning of liberation which thus far was mainly national liberation, but terms such as women’s liberation, Dalit liberation, Indigenous People’s liberation,  liberation of people seeking autonomy – Many  </a:t>
            </a:r>
            <a:r>
              <a:rPr lang="en-US" altLang="en-US" dirty="0" err="1" smtClean="0">
                <a:ea typeface="ＭＳ Ｐゴシック" charset="-128"/>
              </a:rPr>
              <a:t>Mukti</a:t>
            </a:r>
            <a:r>
              <a:rPr lang="en-US" altLang="en-US" dirty="0" smtClean="0">
                <a:ea typeface="ＭＳ Ｐゴシック" charset="-128"/>
              </a:rPr>
              <a:t> </a:t>
            </a:r>
            <a:r>
              <a:rPr lang="en-US" altLang="en-US" dirty="0" err="1" smtClean="0">
                <a:ea typeface="ＭＳ Ｐゴシック" charset="-128"/>
              </a:rPr>
              <a:t>Morcha</a:t>
            </a:r>
            <a:r>
              <a:rPr lang="en-US" altLang="en-US" dirty="0" smtClean="0">
                <a:ea typeface="ＭＳ Ｐゴシック" charset="-128"/>
              </a:rPr>
              <a:t> ( Liberation Front) </a:t>
            </a:r>
            <a:r>
              <a:rPr lang="en-US" altLang="en-US" dirty="0" err="1" smtClean="0">
                <a:ea typeface="ＭＳ Ｐゴシック" charset="-128"/>
              </a:rPr>
              <a:t>organisations</a:t>
            </a:r>
            <a:r>
              <a:rPr lang="en-US" altLang="en-US" dirty="0" smtClean="0">
                <a:ea typeface="ＭＳ Ｐゴシック" charset="-128"/>
              </a:rPr>
              <a:t> came up and liberation became a common goal for all oppressed sections. </a:t>
            </a:r>
          </a:p>
          <a:p>
            <a:r>
              <a:rPr lang="en-US" altLang="en-US" dirty="0" smtClean="0">
                <a:ea typeface="ＭＳ Ｐゴシック" charset="-128"/>
              </a:rPr>
              <a:t>continuous </a:t>
            </a:r>
            <a:r>
              <a:rPr lang="en-US" altLang="en-US" dirty="0">
                <a:ea typeface="ＭＳ Ｐゴシック" charset="-128"/>
              </a:rPr>
              <a:t>process of emancipation from all kinds of domination- </a:t>
            </a:r>
            <a:r>
              <a:rPr lang="en-US" altLang="en-US" dirty="0" smtClean="0">
                <a:ea typeface="ＭＳ Ｐゴシック" charset="-128"/>
              </a:rPr>
              <a:t>imperialism</a:t>
            </a:r>
            <a:r>
              <a:rPr lang="en-US" altLang="en-US" dirty="0">
                <a:ea typeface="ＭＳ Ｐゴシック" charset="-128"/>
              </a:rPr>
              <a:t>, hegemony, class, caste, race, </a:t>
            </a:r>
            <a:r>
              <a:rPr lang="en-US" altLang="en-US" dirty="0" smtClean="0">
                <a:ea typeface="ＭＳ Ｐゴシック" charset="-128"/>
              </a:rPr>
              <a:t>gender, </a:t>
            </a:r>
            <a:r>
              <a:rPr lang="en-US" altLang="en-US" dirty="0">
                <a:ea typeface="ＭＳ Ｐゴシック" charset="-128"/>
              </a:rPr>
              <a:t>ethnic and conditions created by them;</a:t>
            </a:r>
            <a:endParaRPr lang="en-US" altLang="en-US" b="1" i="1" dirty="0">
              <a:ea typeface="ＭＳ Ｐゴシック" charset="-128"/>
            </a:endParaRPr>
          </a:p>
          <a:p>
            <a:endParaRPr lang="en-US" dirty="0"/>
          </a:p>
        </p:txBody>
      </p:sp>
    </p:spTree>
    <p:extLst>
      <p:ext uri="{BB962C8B-B14F-4D97-AF65-F5344CB8AC3E}">
        <p14:creationId xmlns:p14="http://schemas.microsoft.com/office/powerpoint/2010/main" val="496041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Ubuntu</a:t>
            </a:r>
            <a:r>
              <a:rPr lang="en-US" dirty="0" smtClean="0"/>
              <a:t> :  interdependent Relationship </a:t>
            </a:r>
            <a:br>
              <a:rPr lang="en-US" dirty="0" smtClean="0"/>
            </a:br>
            <a:r>
              <a:rPr lang="en-US" dirty="0" smtClean="0"/>
              <a:t>of equals </a:t>
            </a:r>
            <a:endParaRPr lang="en-US" dirty="0"/>
          </a:p>
        </p:txBody>
      </p:sp>
      <p:sp>
        <p:nvSpPr>
          <p:cNvPr id="3" name="Content Placeholder 2"/>
          <p:cNvSpPr>
            <a:spLocks noGrp="1"/>
          </p:cNvSpPr>
          <p:nvPr>
            <p:ph idx="1"/>
          </p:nvPr>
        </p:nvSpPr>
        <p:spPr/>
        <p:txBody>
          <a:bodyPr>
            <a:normAutofit fontScale="85000" lnSpcReduction="10000"/>
          </a:bodyPr>
          <a:lstStyle/>
          <a:p>
            <a:r>
              <a:rPr lang="en-US" altLang="en-US" b="1" i="1" dirty="0">
                <a:ea typeface="ＭＳ Ｐゴシック" charset="-128"/>
              </a:rPr>
              <a:t>Ubuntu</a:t>
            </a:r>
            <a:r>
              <a:rPr lang="en-US" altLang="en-US" dirty="0">
                <a:ea typeface="ＭＳ Ｐゴシック" charset="-128"/>
              </a:rPr>
              <a:t>: “I am because you are”- </a:t>
            </a:r>
            <a:r>
              <a:rPr lang="en-US" altLang="en-US" dirty="0" smtClean="0">
                <a:ea typeface="ＭＳ Ｐゴシック" charset="-128"/>
              </a:rPr>
              <a:t>Nelson Mandela and Desmond Tutu </a:t>
            </a:r>
            <a:r>
              <a:rPr lang="en-US" altLang="en-US" dirty="0">
                <a:ea typeface="ＭＳ Ｐゴシック" charset="-128"/>
              </a:rPr>
              <a:t>used this Zulu concept of mutual coexistence </a:t>
            </a:r>
            <a:r>
              <a:rPr lang="en-US" altLang="en-US" dirty="0" smtClean="0">
                <a:ea typeface="ＭＳ Ｐゴシック" charset="-128"/>
              </a:rPr>
              <a:t>to rebuild the post-Apartheid South Africa : three elements: equality</a:t>
            </a:r>
            <a:r>
              <a:rPr lang="en-US" altLang="en-US" dirty="0">
                <a:ea typeface="ＭＳ Ｐゴシック" charset="-128"/>
              </a:rPr>
              <a:t>, mutual respect and dynamic </a:t>
            </a:r>
            <a:r>
              <a:rPr lang="en-US" altLang="en-US" dirty="0" smtClean="0">
                <a:ea typeface="ＭＳ Ｐゴシック" charset="-128"/>
              </a:rPr>
              <a:t>transformation,</a:t>
            </a:r>
          </a:p>
          <a:p>
            <a:r>
              <a:rPr lang="en-US" altLang="en-US" dirty="0" smtClean="0">
                <a:ea typeface="ＭＳ Ｐゴシック" charset="-128"/>
              </a:rPr>
              <a:t>Treating each other as equals: each ethnic group, all races, religions, languages, cultures, nations in every part of the globe and all individuals deserve equal respect. This reverses the colonial, racist and </a:t>
            </a:r>
            <a:r>
              <a:rPr lang="en-US" altLang="en-US" dirty="0" err="1" smtClean="0">
                <a:ea typeface="ＭＳ Ｐゴシック" charset="-128"/>
              </a:rPr>
              <a:t>Brahamanic</a:t>
            </a:r>
            <a:r>
              <a:rPr lang="en-US" altLang="en-US" dirty="0" smtClean="0">
                <a:ea typeface="ＭＳ Ｐゴシック" charset="-128"/>
              </a:rPr>
              <a:t> perspective of hierarchy of </a:t>
            </a:r>
            <a:r>
              <a:rPr lang="en-US" altLang="en-US" dirty="0" err="1" smtClean="0">
                <a:ea typeface="ＭＳ Ｐゴシック" charset="-128"/>
              </a:rPr>
              <a:t>civilisations</a:t>
            </a:r>
            <a:r>
              <a:rPr lang="en-US" altLang="en-US" dirty="0" smtClean="0">
                <a:ea typeface="ＭＳ Ｐゴシック" charset="-128"/>
              </a:rPr>
              <a:t>;</a:t>
            </a:r>
          </a:p>
          <a:p>
            <a:r>
              <a:rPr lang="en-US" altLang="en-US" dirty="0" smtClean="0">
                <a:ea typeface="ＭＳ Ｐゴシック" charset="-128"/>
              </a:rPr>
              <a:t>Mutuality</a:t>
            </a:r>
            <a:r>
              <a:rPr lang="en-US" altLang="en-US" dirty="0">
                <a:ea typeface="ＭＳ Ｐゴシック" charset="-128"/>
              </a:rPr>
              <a:t> </a:t>
            </a:r>
            <a:r>
              <a:rPr lang="en-US" altLang="en-US" dirty="0" smtClean="0">
                <a:ea typeface="ＭＳ Ｐゴシック" charset="-128"/>
              </a:rPr>
              <a:t>and interdependence – ‘I can develop only if you develop’ is the reality to be </a:t>
            </a:r>
            <a:r>
              <a:rPr lang="en-US" altLang="en-US" dirty="0" err="1" smtClean="0">
                <a:ea typeface="ＭＳ Ｐゴシック" charset="-128"/>
              </a:rPr>
              <a:t>recognised</a:t>
            </a:r>
            <a:endParaRPr lang="en-US" altLang="en-US" dirty="0" smtClean="0">
              <a:ea typeface="ＭＳ Ｐゴシック" charset="-128"/>
            </a:endParaRPr>
          </a:p>
          <a:p>
            <a:r>
              <a:rPr lang="en-US" altLang="en-US" dirty="0" smtClean="0">
                <a:ea typeface="ＭＳ Ｐゴシック" charset="-128"/>
              </a:rPr>
              <a:t>Each entity inherits positive and negative traditions which are constantly put to test, each one has to assess and critique its own and global traditions participate in the dynamic process of transformation which has to be consistent with principles of equality and mutuality.</a:t>
            </a:r>
          </a:p>
          <a:p>
            <a:endParaRPr lang="en-US" dirty="0"/>
          </a:p>
        </p:txBody>
      </p:sp>
    </p:spTree>
    <p:extLst>
      <p:ext uri="{BB962C8B-B14F-4D97-AF65-F5344CB8AC3E}">
        <p14:creationId xmlns:p14="http://schemas.microsoft.com/office/powerpoint/2010/main" val="551446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new rights in the 21</a:t>
            </a:r>
            <a:r>
              <a:rPr lang="en-US" baseline="30000" dirty="0" smtClean="0"/>
              <a:t>st</a:t>
            </a:r>
            <a:r>
              <a:rPr lang="en-US" dirty="0" smtClean="0"/>
              <a:t> century</a:t>
            </a:r>
            <a:br>
              <a:rPr lang="en-US" dirty="0" smtClean="0"/>
            </a:br>
            <a:r>
              <a:rPr lang="en-US" dirty="0" smtClean="0"/>
              <a:t>towards an</a:t>
            </a:r>
            <a:r>
              <a:rPr lang="en-US" b="1" i="1" dirty="0" smtClean="0"/>
              <a:t> </a:t>
            </a:r>
            <a:r>
              <a:rPr lang="en-US" b="1" i="1" dirty="0" err="1" smtClean="0"/>
              <a:t>ubuntu</a:t>
            </a:r>
            <a:r>
              <a:rPr lang="en-US" b="1" i="1" dirty="0" smtClean="0"/>
              <a:t> world</a:t>
            </a:r>
            <a:endParaRPr lang="en-US" b="1" i="1" dirty="0"/>
          </a:p>
        </p:txBody>
      </p:sp>
      <p:sp>
        <p:nvSpPr>
          <p:cNvPr id="3" name="Content Placeholder 2"/>
          <p:cNvSpPr>
            <a:spLocks noGrp="1"/>
          </p:cNvSpPr>
          <p:nvPr>
            <p:ph idx="1"/>
          </p:nvPr>
        </p:nvSpPr>
        <p:spPr/>
        <p:txBody>
          <a:bodyPr>
            <a:normAutofit fontScale="70000" lnSpcReduction="20000"/>
          </a:bodyPr>
          <a:lstStyle/>
          <a:p>
            <a:r>
              <a:rPr lang="en-US" dirty="0" smtClean="0"/>
              <a:t>Rights are political affirmations through people’s struggles; thus current struggles point towards,</a:t>
            </a:r>
          </a:p>
          <a:p>
            <a:r>
              <a:rPr lang="en-US" b="1" i="1" dirty="0" smtClean="0"/>
              <a:t>Right to Self</a:t>
            </a:r>
            <a:r>
              <a:rPr lang="en-US" dirty="0" smtClean="0"/>
              <a:t> ;  Assertion of right of each entity- individual, group and region its civilization; </a:t>
            </a:r>
            <a:r>
              <a:rPr lang="en-US" dirty="0" err="1" smtClean="0"/>
              <a:t>decentralised</a:t>
            </a:r>
            <a:r>
              <a:rPr lang="en-US" dirty="0" smtClean="0"/>
              <a:t>, self-governance that creates conditions for </a:t>
            </a:r>
            <a:r>
              <a:rPr lang="en-US" dirty="0" err="1" smtClean="0"/>
              <a:t>swaraj</a:t>
            </a:r>
            <a:r>
              <a:rPr lang="en-US" dirty="0" smtClean="0"/>
              <a:t>, </a:t>
            </a:r>
            <a:r>
              <a:rPr lang="en-US" dirty="0" err="1" smtClean="0"/>
              <a:t>swaraj</a:t>
            </a:r>
            <a:r>
              <a:rPr lang="en-US" dirty="0" smtClean="0"/>
              <a:t> at every level, for every group and region and global </a:t>
            </a:r>
            <a:r>
              <a:rPr lang="en-US" dirty="0" err="1" smtClean="0"/>
              <a:t>swaraj</a:t>
            </a:r>
            <a:r>
              <a:rPr lang="en-US" dirty="0" smtClean="0"/>
              <a:t>;</a:t>
            </a:r>
          </a:p>
          <a:p>
            <a:r>
              <a:rPr lang="en-US" b="1" i="1" dirty="0" smtClean="0"/>
              <a:t>Right to Earth</a:t>
            </a:r>
            <a:r>
              <a:rPr lang="en-US" dirty="0" smtClean="0"/>
              <a:t>: People’s right over the commons- Local people’s right over their resources, material and cultural and to protect it using traditional and modern knowledge and share it with the world on mutually agreed terms, a development strategy based on that which advances liberation (</a:t>
            </a:r>
            <a:r>
              <a:rPr lang="en-US" dirty="0" err="1" smtClean="0"/>
              <a:t>jiefang</a:t>
            </a:r>
            <a:r>
              <a:rPr lang="en-US" dirty="0" smtClean="0"/>
              <a:t>) of  people from domination  depriving people of their resources and dehumanizing them by robbing them of their dignity; </a:t>
            </a:r>
          </a:p>
          <a:p>
            <a:r>
              <a:rPr lang="en-US" b="1" i="1" dirty="0" smtClean="0"/>
              <a:t>Right to History </a:t>
            </a:r>
            <a:r>
              <a:rPr lang="en-US" dirty="0" smtClean="0"/>
              <a:t>: Every group, every region has inheritance of a long civilization- its knowledge system and material and cultural evolution that struggles to establish mutuality among </a:t>
            </a:r>
            <a:r>
              <a:rPr lang="en-US" dirty="0"/>
              <a:t>humans and </a:t>
            </a:r>
            <a:r>
              <a:rPr lang="en-US" dirty="0" smtClean="0"/>
              <a:t>between humans and </a:t>
            </a:r>
            <a:r>
              <a:rPr lang="en-US" dirty="0"/>
              <a:t>nature</a:t>
            </a:r>
            <a:r>
              <a:rPr lang="en-US" dirty="0" smtClean="0"/>
              <a:t>, collective life, culture and sustainability thus connected in an Ubuntu World. </a:t>
            </a:r>
            <a:endParaRPr lang="en-US" dirty="0"/>
          </a:p>
          <a:p>
            <a:r>
              <a:rPr lang="en-US" dirty="0" smtClean="0"/>
              <a:t>.</a:t>
            </a:r>
          </a:p>
          <a:p>
            <a:endParaRPr lang="en-US" dirty="0"/>
          </a:p>
          <a:p>
            <a:pPr marL="0" indent="0">
              <a:buNone/>
            </a:pPr>
            <a:endParaRPr lang="en-US" dirty="0" smtClean="0"/>
          </a:p>
          <a:p>
            <a:endParaRPr lang="en-US" dirty="0"/>
          </a:p>
        </p:txBody>
      </p:sp>
    </p:spTree>
    <p:extLst>
      <p:ext uri="{BB962C8B-B14F-4D97-AF65-F5344CB8AC3E}">
        <p14:creationId xmlns:p14="http://schemas.microsoft.com/office/powerpoint/2010/main" val="6753644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World currents of struggle</a:t>
            </a:r>
            <a:br>
              <a:rPr lang="en-US" dirty="0" smtClean="0"/>
            </a:br>
            <a:r>
              <a:rPr lang="en-US" dirty="0" smtClean="0"/>
              <a:t> over these issues</a:t>
            </a:r>
            <a:endParaRPr lang="en-US" dirty="0"/>
          </a:p>
        </p:txBody>
      </p:sp>
      <p:sp>
        <p:nvSpPr>
          <p:cNvPr id="3" name="Content Placeholder 2"/>
          <p:cNvSpPr>
            <a:spLocks noGrp="1"/>
          </p:cNvSpPr>
          <p:nvPr>
            <p:ph idx="1"/>
          </p:nvPr>
        </p:nvSpPr>
        <p:spPr/>
        <p:txBody>
          <a:bodyPr>
            <a:normAutofit lnSpcReduction="10000"/>
          </a:bodyPr>
          <a:lstStyle/>
          <a:p>
            <a:r>
              <a:rPr lang="en-US" dirty="0" smtClean="0"/>
              <a:t>People’s Movements within various countries – promoting and opposing these</a:t>
            </a:r>
          </a:p>
          <a:p>
            <a:r>
              <a:rPr lang="en-US" dirty="0" smtClean="0"/>
              <a:t>Regional inter-state organizations, associations and initiatives originally set up to transform the world order caught between ‘global rebalancing’ within the present world order and ‘ global restructuring’ in response to the demands of people’s movements in their countries : BRICS going on the G-7 path or G-77 path?</a:t>
            </a:r>
          </a:p>
          <a:p>
            <a:r>
              <a:rPr lang="en-US" dirty="0" smtClean="0"/>
              <a:t>Global People’s movements : World Social Forum, Network of Environmental Movements, Women’s movements, “Food Sovereignty Summit”, UN linked  NGO Summits, Resistance Campaigns to global capitalism ( not captured by the term ‘Global Civil Society’ initiatives)</a:t>
            </a:r>
          </a:p>
          <a:p>
            <a:endParaRPr lang="en-US" dirty="0"/>
          </a:p>
        </p:txBody>
      </p:sp>
    </p:spTree>
    <p:extLst>
      <p:ext uri="{BB962C8B-B14F-4D97-AF65-F5344CB8AC3E}">
        <p14:creationId xmlns:p14="http://schemas.microsoft.com/office/powerpoint/2010/main" val="11702630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Facing challenges of Appropriation</a:t>
            </a:r>
            <a:r>
              <a:rPr lang="en-US" dirty="0" smtClean="0"/>
              <a:t>, Fragmentation and neutralization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Global Monopolies capacity to co-opt people’s movement discourse through new discourses funded by global capital – as in the case of civil society, governance, empowerment, corporate social responsibility, global philanthropy, new financing strategy, </a:t>
            </a:r>
            <a:r>
              <a:rPr lang="en-US" dirty="0" err="1" smtClean="0"/>
              <a:t>channelising</a:t>
            </a:r>
            <a:r>
              <a:rPr lang="en-US" dirty="0" smtClean="0"/>
              <a:t> movements to NGO formations and </a:t>
            </a:r>
            <a:r>
              <a:rPr lang="en-US" dirty="0" err="1" smtClean="0"/>
              <a:t>deradicalise</a:t>
            </a:r>
            <a:r>
              <a:rPr lang="en-US" dirty="0" smtClean="0"/>
              <a:t> them;</a:t>
            </a:r>
          </a:p>
          <a:p>
            <a:r>
              <a:rPr lang="en-US" dirty="0" smtClean="0"/>
              <a:t>Using resources to create competition, rewards of many kinds to create hierarchies, schisms, divisions at macro and micro level- as in the civil liberty movement and </a:t>
            </a:r>
          </a:p>
          <a:p>
            <a:r>
              <a:rPr lang="en-US" dirty="0" smtClean="0"/>
              <a:t>Using the counterterrorism campaigns to defame, dilute and even destroy people’s movements</a:t>
            </a:r>
          </a:p>
          <a:p>
            <a:r>
              <a:rPr lang="en-US" dirty="0" smtClean="0"/>
              <a:t>Thus the task of developing new discourses on global transformation demands great determination and solidarity.</a:t>
            </a:r>
          </a:p>
        </p:txBody>
      </p:sp>
    </p:spTree>
    <p:extLst>
      <p:ext uri="{BB962C8B-B14F-4D97-AF65-F5344CB8AC3E}">
        <p14:creationId xmlns:p14="http://schemas.microsoft.com/office/powerpoint/2010/main" val="3414867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mn-lt"/>
              </a:rPr>
              <a:t>Visions of global future</a:t>
            </a:r>
            <a:r>
              <a:rPr lang="en-US" sz="2200" b="1" dirty="0" smtClean="0">
                <a:latin typeface="+mn-lt"/>
              </a:rPr>
              <a:t/>
            </a:r>
            <a:br>
              <a:rPr lang="en-US" sz="2200" b="1" dirty="0" smtClean="0">
                <a:latin typeface="+mn-lt"/>
              </a:rPr>
            </a:br>
            <a:r>
              <a:rPr lang="en-US" sz="2200" b="1" i="1" dirty="0" smtClean="0">
                <a:latin typeface="+mn-lt"/>
              </a:rPr>
              <a:t>from grass-roots movements in global south</a:t>
            </a:r>
            <a:endParaRPr lang="en-US" sz="2200" b="1" dirty="0">
              <a:latin typeface="+mn-lt"/>
            </a:endParaRPr>
          </a:p>
        </p:txBody>
      </p:sp>
      <p:sp>
        <p:nvSpPr>
          <p:cNvPr id="3" name="Content Placeholder 2"/>
          <p:cNvSpPr>
            <a:spLocks noGrp="1"/>
          </p:cNvSpPr>
          <p:nvPr>
            <p:ph idx="1"/>
          </p:nvPr>
        </p:nvSpPr>
        <p:spPr/>
        <p:txBody>
          <a:bodyPr>
            <a:normAutofit fontScale="92500" lnSpcReduction="10000"/>
          </a:bodyPr>
          <a:lstStyle/>
          <a:p>
            <a:pPr marL="0" indent="0">
              <a:buNone/>
            </a:pPr>
            <a:endParaRPr lang="en-US" dirty="0"/>
          </a:p>
          <a:p>
            <a:pPr marL="0" indent="0">
              <a:buNone/>
            </a:pPr>
            <a:r>
              <a:rPr lang="en-US" b="1" dirty="0" smtClean="0"/>
              <a:t>Resistance and affirmation characterize contemporary historical moment</a:t>
            </a:r>
          </a:p>
          <a:p>
            <a:r>
              <a:rPr lang="en-US" dirty="0"/>
              <a:t>new consciousness of self-determination of individuals, groups and </a:t>
            </a:r>
            <a:r>
              <a:rPr lang="en-US" dirty="0" smtClean="0"/>
              <a:t>regions, </a:t>
            </a:r>
            <a:endParaRPr lang="en-US" dirty="0"/>
          </a:p>
          <a:p>
            <a:r>
              <a:rPr lang="en-US" dirty="0" smtClean="0"/>
              <a:t>Interlinking through solidarity actions directly or through information technology and communication </a:t>
            </a:r>
          </a:p>
          <a:p>
            <a:r>
              <a:rPr lang="en-US" dirty="0" smtClean="0"/>
              <a:t>have </a:t>
            </a:r>
            <a:r>
              <a:rPr lang="en-US" dirty="0"/>
              <a:t>created a new democratic environment in the history of human civilization. </a:t>
            </a:r>
            <a:endParaRPr lang="en-US" dirty="0" smtClean="0"/>
          </a:p>
          <a:p>
            <a:r>
              <a:rPr lang="en-US" dirty="0" smtClean="0"/>
              <a:t>articulating </a:t>
            </a:r>
            <a:r>
              <a:rPr lang="en-US" dirty="0"/>
              <a:t>global futures from one’s spatial, temporal, social, cultural and political </a:t>
            </a:r>
            <a:endParaRPr lang="en-US" dirty="0" smtClean="0"/>
          </a:p>
          <a:p>
            <a:pPr marL="0" indent="0">
              <a:buNone/>
            </a:pPr>
            <a:r>
              <a:rPr lang="en-US" dirty="0" smtClean="0"/>
              <a:t>vantage </a:t>
            </a:r>
            <a:r>
              <a:rPr lang="en-US" dirty="0"/>
              <a:t>points </a:t>
            </a:r>
            <a:r>
              <a:rPr lang="en-US" dirty="0" smtClean="0"/>
              <a:t>happening</a:t>
            </a:r>
            <a:endParaRPr lang="en-US" dirty="0"/>
          </a:p>
        </p:txBody>
      </p:sp>
    </p:spTree>
    <p:extLst>
      <p:ext uri="{BB962C8B-B14F-4D97-AF65-F5344CB8AC3E}">
        <p14:creationId xmlns:p14="http://schemas.microsoft.com/office/powerpoint/2010/main" val="4867589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dirty="0" smtClean="0"/>
              <a:t>Discerning messages from people’s movements  in </a:t>
            </a:r>
            <a:r>
              <a:rPr lang="en-US" sz="2400" dirty="0" err="1" smtClean="0"/>
              <a:t>india</a:t>
            </a:r>
            <a:r>
              <a:rPr lang="en-US" sz="2400" dirty="0" smtClean="0"/>
              <a:t>  and Asia-Africa-</a:t>
            </a:r>
            <a:r>
              <a:rPr lang="en-US" sz="2400" dirty="0" err="1" smtClean="0"/>
              <a:t>latin</a:t>
            </a:r>
            <a:r>
              <a:rPr lang="en-US" sz="2400" dirty="0" smtClean="0"/>
              <a:t> </a:t>
            </a:r>
            <a:r>
              <a:rPr lang="en-US" sz="2400" dirty="0" err="1" smtClean="0"/>
              <a:t>america</a:t>
            </a:r>
            <a:r>
              <a:rPr lang="en-US" sz="2400" dirty="0" smtClean="0"/>
              <a:t>  (ASAFLA) and across the world</a:t>
            </a:r>
            <a:endParaRPr lang="en-US" sz="2400" dirty="0"/>
          </a:p>
        </p:txBody>
      </p:sp>
      <p:sp>
        <p:nvSpPr>
          <p:cNvPr id="3" name="Content Placeholder 2"/>
          <p:cNvSpPr>
            <a:spLocks noGrp="1"/>
          </p:cNvSpPr>
          <p:nvPr>
            <p:ph idx="1"/>
          </p:nvPr>
        </p:nvSpPr>
        <p:spPr/>
        <p:txBody>
          <a:bodyPr>
            <a:normAutofit fontScale="85000" lnSpcReduction="20000"/>
          </a:bodyPr>
          <a:lstStyle/>
          <a:p>
            <a:r>
              <a:rPr lang="en-US" dirty="0" smtClean="0"/>
              <a:t>National Alliance of People’s Movements 							A coalition of many movements in </a:t>
            </a:r>
            <a:r>
              <a:rPr lang="en-US" dirty="0" err="1" smtClean="0"/>
              <a:t>defence</a:t>
            </a:r>
            <a:r>
              <a:rPr lang="en-US" dirty="0" smtClean="0"/>
              <a:t> of </a:t>
            </a:r>
            <a:r>
              <a:rPr lang="en-US" dirty="0" err="1" smtClean="0"/>
              <a:t>Jal</a:t>
            </a:r>
            <a:r>
              <a:rPr lang="en-US" dirty="0" smtClean="0"/>
              <a:t>, </a:t>
            </a:r>
            <a:r>
              <a:rPr lang="en-US" dirty="0" err="1" smtClean="0"/>
              <a:t>zamin</a:t>
            </a:r>
            <a:r>
              <a:rPr lang="en-US" dirty="0" smtClean="0"/>
              <a:t>, jungle ( </a:t>
            </a:r>
            <a:r>
              <a:rPr lang="en-US" dirty="0" err="1" smtClean="0"/>
              <a:t>water,land</a:t>
            </a:r>
            <a:r>
              <a:rPr lang="en-US" dirty="0" smtClean="0"/>
              <a:t> and forest) land, environment, habitat</a:t>
            </a:r>
          </a:p>
          <a:p>
            <a:r>
              <a:rPr lang="en-US" dirty="0" smtClean="0"/>
              <a:t>Movements against displacement for mining and mining based industries – in Odisha: against POSCO Iron and steel project in </a:t>
            </a:r>
            <a:r>
              <a:rPr lang="en-US" dirty="0" err="1" smtClean="0"/>
              <a:t>Jagatsinghpur</a:t>
            </a:r>
            <a:r>
              <a:rPr lang="en-US" dirty="0" smtClean="0"/>
              <a:t>,  </a:t>
            </a:r>
            <a:r>
              <a:rPr lang="en-US" dirty="0" err="1" smtClean="0"/>
              <a:t>Niyamgiri</a:t>
            </a:r>
            <a:r>
              <a:rPr lang="en-US" dirty="0" smtClean="0"/>
              <a:t> movement against Vedanta Aluminum,- successfully prevented the projects and the struggle hat failed to stop the construction and commissioning in </a:t>
            </a:r>
            <a:r>
              <a:rPr lang="en-US" dirty="0" err="1" smtClean="0"/>
              <a:t>Kalinganagar</a:t>
            </a:r>
            <a:r>
              <a:rPr lang="en-US" dirty="0" smtClean="0"/>
              <a:t> of Tata Steel Plant</a:t>
            </a:r>
          </a:p>
          <a:p>
            <a:r>
              <a:rPr lang="en-US" dirty="0" smtClean="0"/>
              <a:t>Tribal people’s movement in central India both in the Maoist-led zones of armed struggle and in the form of  peaceful campaigns </a:t>
            </a:r>
          </a:p>
          <a:p>
            <a:r>
              <a:rPr lang="en-US" dirty="0" smtClean="0"/>
              <a:t>The democratic rights movement, the women’s movement, the construction workers movement and many forms of environment and livelihood movements </a:t>
            </a:r>
            <a:endParaRPr lang="en-US" dirty="0"/>
          </a:p>
        </p:txBody>
      </p:sp>
    </p:spTree>
    <p:extLst>
      <p:ext uri="{BB962C8B-B14F-4D97-AF65-F5344CB8AC3E}">
        <p14:creationId xmlns:p14="http://schemas.microsoft.com/office/powerpoint/2010/main" val="19139625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Visions of multidimensional freedom</a:t>
            </a:r>
            <a:br>
              <a:rPr lang="en-US" dirty="0" smtClean="0"/>
            </a:br>
            <a:r>
              <a:rPr lang="en-US" dirty="0" smtClean="0"/>
              <a:t>transformation as </a:t>
            </a:r>
            <a:r>
              <a:rPr lang="en-US" i="1" dirty="0" smtClean="0"/>
              <a:t>civilizational movement</a:t>
            </a:r>
            <a:endParaRPr lang="en-US" i="1" dirty="0"/>
          </a:p>
        </p:txBody>
      </p:sp>
      <p:sp>
        <p:nvSpPr>
          <p:cNvPr id="3" name="Content Placeholder 2"/>
          <p:cNvSpPr>
            <a:spLocks noGrp="1"/>
          </p:cNvSpPr>
          <p:nvPr>
            <p:ph idx="1"/>
          </p:nvPr>
        </p:nvSpPr>
        <p:spPr/>
        <p:txBody>
          <a:bodyPr>
            <a:normAutofit fontScale="85000" lnSpcReduction="20000"/>
          </a:bodyPr>
          <a:lstStyle/>
          <a:p>
            <a:r>
              <a:rPr lang="en-US" sz="2800" dirty="0" smtClean="0"/>
              <a:t>Not </a:t>
            </a:r>
            <a:r>
              <a:rPr lang="en-US" sz="2800" dirty="0"/>
              <a:t>only political freedom </a:t>
            </a:r>
            <a:endParaRPr lang="en-US" sz="2800" dirty="0" smtClean="0"/>
          </a:p>
          <a:p>
            <a:r>
              <a:rPr lang="en-US" sz="2800" dirty="0" smtClean="0"/>
              <a:t>and </a:t>
            </a:r>
            <a:r>
              <a:rPr lang="en-US" sz="2800" dirty="0"/>
              <a:t>economic growth</a:t>
            </a:r>
            <a:r>
              <a:rPr lang="en-US" sz="2800" dirty="0" smtClean="0"/>
              <a:t>, but </a:t>
            </a:r>
          </a:p>
          <a:p>
            <a:r>
              <a:rPr lang="en-US" sz="2800" dirty="0" smtClean="0"/>
              <a:t>comprehensive </a:t>
            </a:r>
            <a:r>
              <a:rPr lang="en-US" sz="2800" dirty="0"/>
              <a:t>social development and environmental preservation. </a:t>
            </a:r>
            <a:endParaRPr lang="en-US" sz="2800" dirty="0" smtClean="0"/>
          </a:p>
          <a:p>
            <a:r>
              <a:rPr lang="en-US" sz="2800" dirty="0" smtClean="0"/>
              <a:t>deeper </a:t>
            </a:r>
            <a:r>
              <a:rPr lang="en-US" sz="2800" dirty="0"/>
              <a:t>civilizational dimensions entailing </a:t>
            </a:r>
            <a:endParaRPr lang="en-US" sz="2800" dirty="0" smtClean="0"/>
          </a:p>
          <a:p>
            <a:r>
              <a:rPr lang="en-US" sz="2800" dirty="0" smtClean="0"/>
              <a:t>newer </a:t>
            </a:r>
            <a:r>
              <a:rPr lang="en-US" sz="2800" dirty="0"/>
              <a:t>relationships </a:t>
            </a:r>
            <a:r>
              <a:rPr lang="en-US" sz="2800" dirty="0" smtClean="0"/>
              <a:t>among </a:t>
            </a:r>
            <a:r>
              <a:rPr lang="en-US" sz="2800" dirty="0"/>
              <a:t>humans and </a:t>
            </a:r>
            <a:endParaRPr lang="en-US" sz="2800" dirty="0" smtClean="0"/>
          </a:p>
          <a:p>
            <a:r>
              <a:rPr lang="en-US" sz="2800" dirty="0" smtClean="0"/>
              <a:t>between </a:t>
            </a:r>
            <a:r>
              <a:rPr lang="en-US" sz="2800" dirty="0"/>
              <a:t>humans and nature.</a:t>
            </a:r>
            <a:r>
              <a:rPr lang="en-US" sz="2800" dirty="0"/>
              <a:t> </a:t>
            </a:r>
            <a:endParaRPr lang="en-US" sz="2800" b="1" i="1" dirty="0" smtClean="0"/>
          </a:p>
          <a:p>
            <a:r>
              <a:rPr lang="en-US" b="1" i="1" dirty="0" smtClean="0"/>
              <a:t>SUSTAINABILITY AND MORE</a:t>
            </a:r>
            <a:endParaRPr lang="en-US" b="1" i="1" dirty="0"/>
          </a:p>
        </p:txBody>
      </p:sp>
    </p:spTree>
    <p:extLst>
      <p:ext uri="{BB962C8B-B14F-4D97-AF65-F5344CB8AC3E}">
        <p14:creationId xmlns:p14="http://schemas.microsoft.com/office/powerpoint/2010/main" val="19628315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Celebrations and visions</a:t>
            </a:r>
            <a:br>
              <a:rPr lang="en-US" dirty="0" smtClean="0"/>
            </a:br>
            <a:endParaRPr lang="en-US" sz="2200" dirty="0"/>
          </a:p>
        </p:txBody>
      </p:sp>
      <p:sp>
        <p:nvSpPr>
          <p:cNvPr id="3" name="Content Placeholder 2"/>
          <p:cNvSpPr>
            <a:spLocks noGrp="1"/>
          </p:cNvSpPr>
          <p:nvPr>
            <p:ph idx="1"/>
          </p:nvPr>
        </p:nvSpPr>
        <p:spPr/>
        <p:txBody>
          <a:bodyPr>
            <a:noAutofit/>
          </a:bodyPr>
          <a:lstStyle/>
          <a:p>
            <a:r>
              <a:rPr lang="en-US" sz="2800" b="1" dirty="0"/>
              <a:t>2017: </a:t>
            </a:r>
            <a:r>
              <a:rPr lang="en-US" sz="2800" b="1" dirty="0" smtClean="0"/>
              <a:t>Bolshevik Revolution </a:t>
            </a:r>
            <a:r>
              <a:rPr lang="en-US" sz="2800" b="1" dirty="0"/>
              <a:t>Centenary, </a:t>
            </a:r>
            <a:r>
              <a:rPr lang="en-US" sz="2800" b="1" dirty="0" smtClean="0"/>
              <a:t>Capital V.1: 150,</a:t>
            </a:r>
          </a:p>
          <a:p>
            <a:r>
              <a:rPr lang="en-US" sz="2800" b="1" dirty="0" smtClean="0"/>
              <a:t>2018:Karl Marx </a:t>
            </a:r>
            <a:r>
              <a:rPr lang="en-US" sz="2800" b="1" dirty="0"/>
              <a:t>200, </a:t>
            </a:r>
            <a:r>
              <a:rPr lang="en-US" sz="2800" b="1" dirty="0" smtClean="0"/>
              <a:t>Nelson Mandela Centenary,    </a:t>
            </a:r>
          </a:p>
          <a:p>
            <a:r>
              <a:rPr lang="en-US" sz="2800" b="1" dirty="0" smtClean="0"/>
              <a:t>2019</a:t>
            </a:r>
            <a:r>
              <a:rPr lang="en-US" sz="2800" b="1" dirty="0"/>
              <a:t>: </a:t>
            </a:r>
            <a:r>
              <a:rPr lang="en-US" sz="2800" b="1" dirty="0" smtClean="0"/>
              <a:t> M K Gandhi </a:t>
            </a:r>
            <a:r>
              <a:rPr lang="en-US" sz="2800" b="1" dirty="0"/>
              <a:t>150,  May Fourth Movement 100; </a:t>
            </a:r>
            <a:endParaRPr lang="en-US" sz="2800" b="1" dirty="0" smtClean="0"/>
          </a:p>
          <a:p>
            <a:r>
              <a:rPr lang="en-US" sz="2800" b="1" dirty="0" smtClean="0"/>
              <a:t>2021: Centenary of CPC, </a:t>
            </a:r>
            <a:r>
              <a:rPr lang="en-US" sz="2800" b="1" dirty="0"/>
              <a:t>Non-Cooperation </a:t>
            </a:r>
            <a:r>
              <a:rPr lang="en-US" sz="2800" b="1" dirty="0" smtClean="0"/>
              <a:t>Movement </a:t>
            </a:r>
            <a:endParaRPr lang="en-US" sz="2800" b="1" dirty="0"/>
          </a:p>
        </p:txBody>
      </p:sp>
    </p:spTree>
    <p:extLst>
      <p:ext uri="{BB962C8B-B14F-4D97-AF65-F5344CB8AC3E}">
        <p14:creationId xmlns:p14="http://schemas.microsoft.com/office/powerpoint/2010/main" val="1235532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Rescue the concept and redefine</a:t>
            </a:r>
            <a:br>
              <a:rPr lang="en-US" dirty="0" smtClean="0"/>
            </a:br>
            <a:r>
              <a:rPr lang="en-US" b="1" i="1" dirty="0" smtClean="0"/>
              <a:t>development</a:t>
            </a:r>
            <a:endParaRPr lang="en-US" b="1" i="1" dirty="0"/>
          </a:p>
        </p:txBody>
      </p:sp>
      <p:sp>
        <p:nvSpPr>
          <p:cNvPr id="3" name="Content Placeholder 2"/>
          <p:cNvSpPr>
            <a:spLocks noGrp="1"/>
          </p:cNvSpPr>
          <p:nvPr>
            <p:ph idx="1"/>
          </p:nvPr>
        </p:nvSpPr>
        <p:spPr/>
        <p:txBody>
          <a:bodyPr/>
          <a:lstStyle/>
          <a:p>
            <a:r>
              <a:rPr lang="en-US" i="1" dirty="0" smtClean="0"/>
              <a:t>a </a:t>
            </a:r>
            <a:r>
              <a:rPr lang="en-US" i="1" dirty="0"/>
              <a:t>process of social change which is </a:t>
            </a:r>
            <a:r>
              <a:rPr lang="en-US" i="1" dirty="0" smtClean="0"/>
              <a:t>at once:</a:t>
            </a:r>
          </a:p>
          <a:p>
            <a:r>
              <a:rPr lang="en-US" i="1" dirty="0" smtClean="0"/>
              <a:t>materially </a:t>
            </a:r>
            <a:r>
              <a:rPr lang="en-US" i="1" dirty="0"/>
              <a:t>productive, </a:t>
            </a:r>
            <a:endParaRPr lang="en-US" i="1" dirty="0" smtClean="0"/>
          </a:p>
          <a:p>
            <a:r>
              <a:rPr lang="en-US" i="1" dirty="0" smtClean="0"/>
              <a:t>socially just in terms of class, caste, ethnicity, gender, </a:t>
            </a:r>
          </a:p>
          <a:p>
            <a:r>
              <a:rPr lang="en-US" i="1" dirty="0" smtClean="0"/>
              <a:t>environmentally </a:t>
            </a:r>
            <a:r>
              <a:rPr lang="en-US" i="1" dirty="0"/>
              <a:t>sustainable and </a:t>
            </a:r>
            <a:endParaRPr lang="en-US" i="1" dirty="0" smtClean="0"/>
          </a:p>
          <a:p>
            <a:r>
              <a:rPr lang="en-US" i="1" dirty="0" smtClean="0"/>
              <a:t>a </a:t>
            </a:r>
            <a:r>
              <a:rPr lang="en-US" i="1" dirty="0"/>
              <a:t>process that gives the right to the people to choose and direct the path of development</a:t>
            </a:r>
            <a:r>
              <a:rPr lang="en-US" dirty="0"/>
              <a:t>. </a:t>
            </a:r>
            <a:endParaRPr lang="en-US" dirty="0"/>
          </a:p>
        </p:txBody>
      </p:sp>
    </p:spTree>
    <p:extLst>
      <p:ext uri="{BB962C8B-B14F-4D97-AF65-F5344CB8AC3E}">
        <p14:creationId xmlns:p14="http://schemas.microsoft.com/office/powerpoint/2010/main" val="18457842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Civilizational movement</a:t>
            </a:r>
            <a:endParaRPr lang="en-US" dirty="0"/>
          </a:p>
        </p:txBody>
      </p:sp>
      <p:sp>
        <p:nvSpPr>
          <p:cNvPr id="3" name="Content Placeholder 2"/>
          <p:cNvSpPr>
            <a:spLocks noGrp="1"/>
          </p:cNvSpPr>
          <p:nvPr>
            <p:ph idx="1"/>
          </p:nvPr>
        </p:nvSpPr>
        <p:spPr/>
        <p:txBody>
          <a:bodyPr/>
          <a:lstStyle/>
          <a:p>
            <a:r>
              <a:rPr lang="en-US" dirty="0" smtClean="0"/>
              <a:t>Development </a:t>
            </a:r>
            <a:r>
              <a:rPr lang="en-US" dirty="0"/>
              <a:t>a part of the history of the human </a:t>
            </a:r>
            <a:r>
              <a:rPr lang="en-US" dirty="0" smtClean="0"/>
              <a:t>civilization</a:t>
            </a:r>
          </a:p>
          <a:p>
            <a:r>
              <a:rPr lang="en-US" dirty="0" smtClean="0"/>
              <a:t>involving </a:t>
            </a:r>
            <a:r>
              <a:rPr lang="en-US" dirty="0"/>
              <a:t>struggles for better material conditions, </a:t>
            </a:r>
            <a:endParaRPr lang="en-US" dirty="0" smtClean="0"/>
          </a:p>
          <a:p>
            <a:r>
              <a:rPr lang="en-US" dirty="0" smtClean="0"/>
              <a:t>for </a:t>
            </a:r>
            <a:r>
              <a:rPr lang="en-US" dirty="0"/>
              <a:t>liberation from colonial domination, </a:t>
            </a:r>
            <a:endParaRPr lang="en-US" dirty="0" smtClean="0"/>
          </a:p>
          <a:p>
            <a:r>
              <a:rPr lang="en-US" dirty="0" smtClean="0"/>
              <a:t>struggle </a:t>
            </a:r>
            <a:r>
              <a:rPr lang="en-US" dirty="0"/>
              <a:t>against class, caste, gender, race, religious and ethnic </a:t>
            </a:r>
            <a:r>
              <a:rPr lang="en-US" dirty="0" smtClean="0"/>
              <a:t>domination,</a:t>
            </a:r>
          </a:p>
          <a:p>
            <a:r>
              <a:rPr lang="en-US" dirty="0" smtClean="0"/>
              <a:t> </a:t>
            </a:r>
            <a:r>
              <a:rPr lang="en-US" dirty="0"/>
              <a:t>the struggles for reconnecting with nature through mutual bonding for sustainability </a:t>
            </a:r>
            <a:r>
              <a:rPr lang="en-US" dirty="0" smtClean="0"/>
              <a:t>and</a:t>
            </a:r>
          </a:p>
          <a:p>
            <a:r>
              <a:rPr lang="en-US" dirty="0" smtClean="0"/>
              <a:t> </a:t>
            </a:r>
            <a:r>
              <a:rPr lang="en-US" dirty="0"/>
              <a:t>struggles for new ethical principles for global </a:t>
            </a:r>
            <a:r>
              <a:rPr lang="en-US" dirty="0" smtClean="0"/>
              <a:t>interaction</a:t>
            </a:r>
            <a:endParaRPr lang="en-US" dirty="0"/>
          </a:p>
        </p:txBody>
      </p:sp>
    </p:spTree>
    <p:extLst>
      <p:ext uri="{BB962C8B-B14F-4D97-AF65-F5344CB8AC3E}">
        <p14:creationId xmlns:p14="http://schemas.microsoft.com/office/powerpoint/2010/main" val="15869967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normAutofit fontScale="90000"/>
          </a:bodyPr>
          <a:lstStyle/>
          <a:p>
            <a:pPr eaLnBrk="1" hangingPunct="1"/>
            <a:r>
              <a:rPr lang="en-US" altLang="en-US" b="1" i="1" dirty="0" err="1">
                <a:ea typeface="ＭＳ Ｐゴシック" charset="-128"/>
              </a:rPr>
              <a:t>Swaraj</a:t>
            </a:r>
            <a:r>
              <a:rPr lang="en-US" altLang="en-US" b="1" i="1" dirty="0">
                <a:ea typeface="ＭＳ Ｐゴシック" charset="-128"/>
              </a:rPr>
              <a:t>, </a:t>
            </a:r>
            <a:r>
              <a:rPr lang="en-US" altLang="en-US" b="1" i="1" dirty="0" err="1">
                <a:ea typeface="ＭＳ Ｐゴシック" charset="-128"/>
              </a:rPr>
              <a:t>Jiefang</a:t>
            </a:r>
            <a:r>
              <a:rPr lang="en-US" altLang="en-US" b="1" i="1" dirty="0">
                <a:ea typeface="ＭＳ Ｐゴシック" charset="-128"/>
              </a:rPr>
              <a:t>, Ubuntu</a:t>
            </a:r>
            <a:br>
              <a:rPr lang="en-US" altLang="en-US" b="1" i="1" dirty="0">
                <a:ea typeface="ＭＳ Ｐゴシック" charset="-128"/>
              </a:rPr>
            </a:br>
            <a:r>
              <a:rPr lang="en-US" altLang="en-US" sz="2200" dirty="0">
                <a:ea typeface="ＭＳ Ｐゴシック" charset="-128"/>
              </a:rPr>
              <a:t>New frameworks for </a:t>
            </a:r>
            <a:r>
              <a:rPr lang="en-US" altLang="en-US" sz="2200" dirty="0" smtClean="0">
                <a:ea typeface="ＭＳ Ｐゴシック" charset="-128"/>
              </a:rPr>
              <a:t>peace, freedom </a:t>
            </a:r>
            <a:r>
              <a:rPr lang="en-US" altLang="en-US" sz="2200" dirty="0">
                <a:ea typeface="ＭＳ Ｐゴシック" charset="-128"/>
              </a:rPr>
              <a:t>and global transformation</a:t>
            </a:r>
            <a:endParaRPr lang="en-GB" altLang="en-US" sz="2200" dirty="0">
              <a:ea typeface="ＭＳ Ｐゴシック" charset="-128"/>
            </a:endParaRPr>
          </a:p>
        </p:txBody>
      </p:sp>
      <p:sp>
        <p:nvSpPr>
          <p:cNvPr id="32770" name="Content Placeholder 2"/>
          <p:cNvSpPr>
            <a:spLocks noGrp="1"/>
          </p:cNvSpPr>
          <p:nvPr>
            <p:ph idx="1"/>
          </p:nvPr>
        </p:nvSpPr>
        <p:spPr/>
        <p:txBody>
          <a:bodyPr>
            <a:normAutofit lnSpcReduction="10000"/>
          </a:bodyPr>
          <a:lstStyle/>
          <a:p>
            <a:pPr eaLnBrk="1" hangingPunct="1">
              <a:lnSpc>
                <a:spcPct val="90000"/>
              </a:lnSpc>
            </a:pPr>
            <a:r>
              <a:rPr lang="en-US" altLang="en-US" sz="2800" b="1" i="1" dirty="0" err="1">
                <a:ea typeface="ＭＳ Ｐゴシック" charset="-128"/>
              </a:rPr>
              <a:t>Swaraj</a:t>
            </a:r>
            <a:r>
              <a:rPr lang="en-US" altLang="en-US" sz="2800" dirty="0">
                <a:ea typeface="ＭＳ Ｐゴシック" charset="-128"/>
              </a:rPr>
              <a:t>: </a:t>
            </a:r>
            <a:r>
              <a:rPr lang="en-US" altLang="en-US" sz="2800" dirty="0" smtClean="0">
                <a:ea typeface="ＭＳ Ｐゴシック" charset="-128"/>
              </a:rPr>
              <a:t>an anti-colonial concept that grows into multidimensional freedom,</a:t>
            </a:r>
          </a:p>
          <a:p>
            <a:pPr eaLnBrk="1" hangingPunct="1">
              <a:lnSpc>
                <a:spcPct val="90000"/>
              </a:lnSpc>
            </a:pPr>
            <a:r>
              <a:rPr lang="en-US" altLang="en-US" sz="2800" i="1" dirty="0" err="1" smtClean="0">
                <a:ea typeface="ＭＳ Ｐゴシック" charset="-128"/>
              </a:rPr>
              <a:t>Swa</a:t>
            </a:r>
            <a:r>
              <a:rPr lang="en-US" altLang="en-US" sz="2800" dirty="0" smtClean="0">
                <a:ea typeface="ＭＳ Ｐゴシック" charset="-128"/>
              </a:rPr>
              <a:t> – self  : </a:t>
            </a:r>
            <a:r>
              <a:rPr lang="en-US" altLang="en-US" sz="2800" i="1" dirty="0" smtClean="0">
                <a:ea typeface="ＭＳ Ｐゴシック" charset="-128"/>
              </a:rPr>
              <a:t>raj</a:t>
            </a:r>
            <a:r>
              <a:rPr lang="en-US" altLang="en-US" sz="2800" dirty="0" smtClean="0">
                <a:ea typeface="ＭＳ Ｐゴシック" charset="-128"/>
              </a:rPr>
              <a:t> ( rule ) achieved through endless struggle for a new relationship of freedom – M K Gandhi in Hind </a:t>
            </a:r>
            <a:r>
              <a:rPr lang="en-US" altLang="en-US" sz="2800" dirty="0" err="1" smtClean="0">
                <a:ea typeface="ＭＳ Ｐゴシック" charset="-128"/>
              </a:rPr>
              <a:t>Swaraj</a:t>
            </a:r>
            <a:r>
              <a:rPr lang="en-US" altLang="en-US" sz="2800" dirty="0" smtClean="0">
                <a:ea typeface="ＭＳ Ｐゴシック" charset="-128"/>
              </a:rPr>
              <a:t> (1909)</a:t>
            </a:r>
          </a:p>
          <a:p>
            <a:pPr eaLnBrk="1" hangingPunct="1">
              <a:lnSpc>
                <a:spcPct val="90000"/>
              </a:lnSpc>
            </a:pPr>
            <a:r>
              <a:rPr lang="en-US" altLang="en-US" sz="2800" dirty="0" smtClean="0">
                <a:ea typeface="ＭＳ Ｐゴシック" charset="-128"/>
              </a:rPr>
              <a:t>pursuit </a:t>
            </a:r>
            <a:r>
              <a:rPr lang="en-US" altLang="en-US" sz="2800" dirty="0">
                <a:ea typeface="ＭＳ Ｐゴシック" charset="-128"/>
              </a:rPr>
              <a:t>of various dimensions of self-rule, self-determination and </a:t>
            </a:r>
            <a:r>
              <a:rPr lang="en-US" altLang="en-US" sz="2800" dirty="0" smtClean="0">
                <a:ea typeface="ＭＳ Ｐゴシック" charset="-128"/>
              </a:rPr>
              <a:t>self-realization</a:t>
            </a:r>
          </a:p>
          <a:p>
            <a:pPr eaLnBrk="1" hangingPunct="1">
              <a:lnSpc>
                <a:spcPct val="90000"/>
              </a:lnSpc>
            </a:pPr>
            <a:r>
              <a:rPr lang="en-US" altLang="en-US" sz="2800" dirty="0" smtClean="0">
                <a:ea typeface="ＭＳ Ｐゴシック" charset="-128"/>
              </a:rPr>
              <a:t> </a:t>
            </a:r>
            <a:r>
              <a:rPr lang="en-US" altLang="en-US" sz="2800" dirty="0">
                <a:ea typeface="ＭＳ Ｐゴシック" charset="-128"/>
              </a:rPr>
              <a:t>self as individual, group  and </a:t>
            </a:r>
            <a:r>
              <a:rPr lang="en-US" altLang="en-US" sz="2800" dirty="0" smtClean="0">
                <a:ea typeface="ＭＳ Ｐゴシック" charset="-128"/>
              </a:rPr>
              <a:t>region</a:t>
            </a:r>
          </a:p>
        </p:txBody>
      </p:sp>
    </p:spTree>
    <p:extLst>
      <p:ext uri="{BB962C8B-B14F-4D97-AF65-F5344CB8AC3E}">
        <p14:creationId xmlns:p14="http://schemas.microsoft.com/office/powerpoint/2010/main" val="13653080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New Discourse on Self</a:t>
            </a:r>
            <a:br>
              <a:rPr lang="en-US" b="1" dirty="0" smtClean="0"/>
            </a:br>
            <a:r>
              <a:rPr lang="en-US" dirty="0" smtClean="0"/>
              <a:t>basis of rediscovery of dignity of the human</a:t>
            </a:r>
            <a:endParaRPr lang="en-US" dirty="0"/>
          </a:p>
        </p:txBody>
      </p:sp>
      <p:sp>
        <p:nvSpPr>
          <p:cNvPr id="3" name="Content Placeholder 2"/>
          <p:cNvSpPr>
            <a:spLocks noGrp="1"/>
          </p:cNvSpPr>
          <p:nvPr>
            <p:ph idx="1"/>
          </p:nvPr>
        </p:nvSpPr>
        <p:spPr/>
        <p:txBody>
          <a:bodyPr/>
          <a:lstStyle/>
          <a:p>
            <a:pPr>
              <a:lnSpc>
                <a:spcPct val="90000"/>
              </a:lnSpc>
            </a:pPr>
            <a:r>
              <a:rPr lang="en-US" altLang="en-US" dirty="0">
                <a:ea typeface="ＭＳ Ｐゴシック" charset="-128"/>
              </a:rPr>
              <a:t>Not </a:t>
            </a:r>
            <a:r>
              <a:rPr lang="en-US" altLang="en-US" i="1" dirty="0">
                <a:ea typeface="ＭＳ Ｐゴシック" charset="-128"/>
              </a:rPr>
              <a:t>self and other </a:t>
            </a:r>
            <a:r>
              <a:rPr lang="en-US" altLang="en-US" dirty="0">
                <a:ea typeface="ＭＳ Ｐゴシック" charset="-128"/>
              </a:rPr>
              <a:t>but </a:t>
            </a:r>
            <a:r>
              <a:rPr lang="en-US" altLang="en-US" i="1" dirty="0">
                <a:ea typeface="ＭＳ Ｐゴシック" charset="-128"/>
              </a:rPr>
              <a:t>self and self</a:t>
            </a:r>
            <a:r>
              <a:rPr lang="en-US" altLang="en-US" dirty="0">
                <a:ea typeface="ＭＳ Ｐゴシック" charset="-128"/>
              </a:rPr>
              <a:t> </a:t>
            </a:r>
            <a:endParaRPr lang="en-US" altLang="en-US" dirty="0" smtClean="0">
              <a:ea typeface="ＭＳ Ｐゴシック" charset="-128"/>
            </a:endParaRPr>
          </a:p>
          <a:p>
            <a:pPr>
              <a:lnSpc>
                <a:spcPct val="90000"/>
              </a:lnSpc>
            </a:pPr>
            <a:r>
              <a:rPr lang="en-US" altLang="en-US" dirty="0" smtClean="0">
                <a:ea typeface="ＭＳ Ｐゴシック" charset="-128"/>
              </a:rPr>
              <a:t> </a:t>
            </a:r>
            <a:r>
              <a:rPr lang="en-US" altLang="en-US" dirty="0">
                <a:ea typeface="ＭＳ Ｐゴシック" charset="-128"/>
              </a:rPr>
              <a:t>self not an atomistic entity </a:t>
            </a:r>
            <a:r>
              <a:rPr lang="en-US" altLang="en-US" dirty="0" smtClean="0">
                <a:ea typeface="ＭＳ Ｐゴシック" charset="-128"/>
              </a:rPr>
              <a:t>that liberal theory of individualism propounded and          neo-liberalism has reinforced now promoting a mystique of competitive meritocracy but self as a relationship of equals who are creative beings seeking to create conditions for realizing their creative potentiality</a:t>
            </a:r>
          </a:p>
          <a:p>
            <a:pPr>
              <a:lnSpc>
                <a:spcPct val="90000"/>
              </a:lnSpc>
            </a:pPr>
            <a:r>
              <a:rPr lang="en-US" altLang="en-US" dirty="0" smtClean="0">
                <a:ea typeface="ＭＳ Ｐゴシック" charset="-128"/>
              </a:rPr>
              <a:t>Relationship of exploitation is to be transformed through struggle into one of relationship of free agents</a:t>
            </a:r>
            <a:endParaRPr lang="en-US" altLang="en-US" dirty="0">
              <a:ea typeface="ＭＳ Ｐゴシック" charset="-128"/>
            </a:endParaRPr>
          </a:p>
          <a:p>
            <a:pPr>
              <a:lnSpc>
                <a:spcPct val="90000"/>
              </a:lnSpc>
            </a:pPr>
            <a:r>
              <a:rPr lang="en-US" altLang="en-US" dirty="0" err="1">
                <a:ea typeface="ＭＳ Ｐゴシック" charset="-128"/>
              </a:rPr>
              <a:t>Othering</a:t>
            </a:r>
            <a:r>
              <a:rPr lang="en-US" altLang="en-US" dirty="0">
                <a:ea typeface="ＭＳ Ｐゴシック" charset="-128"/>
              </a:rPr>
              <a:t> – </a:t>
            </a:r>
            <a:r>
              <a:rPr lang="en-US" altLang="en-US" dirty="0" smtClean="0">
                <a:ea typeface="ＭＳ Ｐゴシック" charset="-128"/>
              </a:rPr>
              <a:t>a long history of the process- a </a:t>
            </a:r>
            <a:r>
              <a:rPr lang="en-US" altLang="en-US" dirty="0">
                <a:ea typeface="ＭＳ Ｐゴシック" charset="-128"/>
              </a:rPr>
              <a:t>strategy of subordination and exploitation by </a:t>
            </a:r>
            <a:r>
              <a:rPr lang="en-US" altLang="en-US" dirty="0" smtClean="0">
                <a:ea typeface="ＭＳ Ｐゴシック" charset="-128"/>
              </a:rPr>
              <a:t>colonialism which viewed European identity as </a:t>
            </a:r>
            <a:r>
              <a:rPr lang="en-US" altLang="en-US" i="1" dirty="0" smtClean="0">
                <a:ea typeface="ＭＳ Ｐゴシック" charset="-128"/>
              </a:rPr>
              <a:t>self</a:t>
            </a:r>
            <a:r>
              <a:rPr lang="en-US" altLang="en-US" dirty="0" smtClean="0">
                <a:ea typeface="ＭＳ Ｐゴシック" charset="-128"/>
              </a:rPr>
              <a:t> and </a:t>
            </a:r>
            <a:r>
              <a:rPr lang="en-US" altLang="en-US" dirty="0" err="1" smtClean="0">
                <a:ea typeface="ＭＳ Ｐゴシック" charset="-128"/>
              </a:rPr>
              <a:t>colonialised</a:t>
            </a:r>
            <a:r>
              <a:rPr lang="en-US" altLang="en-US" dirty="0" smtClean="0">
                <a:ea typeface="ＭＳ Ｐゴシック" charset="-128"/>
              </a:rPr>
              <a:t> people as </a:t>
            </a:r>
            <a:r>
              <a:rPr lang="en-US" altLang="en-US" i="1" dirty="0" smtClean="0">
                <a:ea typeface="ＭＳ Ｐゴシック" charset="-128"/>
              </a:rPr>
              <a:t>other</a:t>
            </a:r>
            <a:r>
              <a:rPr lang="en-US" altLang="en-US" dirty="0" smtClean="0">
                <a:ea typeface="ＭＳ Ｐゴシック" charset="-128"/>
              </a:rPr>
              <a:t>,</a:t>
            </a:r>
          </a:p>
          <a:p>
            <a:pPr>
              <a:lnSpc>
                <a:spcPct val="90000"/>
              </a:lnSpc>
            </a:pPr>
            <a:r>
              <a:rPr lang="en-US" altLang="en-US" dirty="0" smtClean="0">
                <a:ea typeface="ＭＳ Ｐゴシック" charset="-128"/>
              </a:rPr>
              <a:t> </a:t>
            </a:r>
            <a:r>
              <a:rPr lang="en-US" altLang="en-US" dirty="0">
                <a:ea typeface="ＭＳ Ｐゴシック" charset="-128"/>
              </a:rPr>
              <a:t>also </a:t>
            </a:r>
            <a:r>
              <a:rPr lang="en-US" altLang="en-US" dirty="0" smtClean="0">
                <a:ea typeface="ＭＳ Ｐゴシック" charset="-128"/>
              </a:rPr>
              <a:t>the same process was done by feudalism</a:t>
            </a:r>
            <a:r>
              <a:rPr lang="en-US" altLang="en-US" dirty="0">
                <a:ea typeface="ＭＳ Ｐゴシック" charset="-128"/>
              </a:rPr>
              <a:t>, capitalism, racism, </a:t>
            </a:r>
            <a:r>
              <a:rPr lang="en-US" altLang="en-US" dirty="0" err="1">
                <a:ea typeface="ＭＳ Ｐゴシック" charset="-128"/>
              </a:rPr>
              <a:t>Brahminism</a:t>
            </a:r>
            <a:r>
              <a:rPr lang="en-US" altLang="en-US" dirty="0">
                <a:ea typeface="ＭＳ Ｐゴシック" charset="-128"/>
              </a:rPr>
              <a:t>, patriarchy</a:t>
            </a:r>
          </a:p>
          <a:p>
            <a:endParaRPr lang="en-US" dirty="0"/>
          </a:p>
        </p:txBody>
      </p:sp>
    </p:spTree>
    <p:extLst>
      <p:ext uri="{BB962C8B-B14F-4D97-AF65-F5344CB8AC3E}">
        <p14:creationId xmlns:p14="http://schemas.microsoft.com/office/powerpoint/2010/main" val="439320548"/>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165</TotalTime>
  <Words>1181</Words>
  <Application>Microsoft Macintosh PowerPoint</Application>
  <PresentationFormat>Widescreen</PresentationFormat>
  <Paragraphs>84</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Gill Sans MT</vt:lpstr>
      <vt:lpstr>ＭＳ Ｐゴシック</vt:lpstr>
      <vt:lpstr>Arial</vt:lpstr>
      <vt:lpstr>Gallery</vt:lpstr>
      <vt:lpstr>TOWARDS AN UBUNTU WORLD</vt:lpstr>
      <vt:lpstr>Visions of global future from grass-roots movements in global south</vt:lpstr>
      <vt:lpstr>Discerning messages from people’s movements  in india  and Asia-Africa-latin america  (ASAFLA) and across the world</vt:lpstr>
      <vt:lpstr>Visions of multidimensional freedom transformation as civilizational movement</vt:lpstr>
      <vt:lpstr>Celebrations and visions </vt:lpstr>
      <vt:lpstr>Rescue the concept and redefine development</vt:lpstr>
      <vt:lpstr>Civilizational movement</vt:lpstr>
      <vt:lpstr>Swaraj, Jiefang, Ubuntu New frameworks for peace, freedom and global transformation</vt:lpstr>
      <vt:lpstr>New Discourse on Self basis of rediscovery of dignity of the human</vt:lpstr>
      <vt:lpstr>Jiefang ( Liberation) Not only from colonialism but all forms of domination</vt:lpstr>
      <vt:lpstr>Ubuntu :  interdependent Relationship  of equals </vt:lpstr>
      <vt:lpstr>Three new rights in the 21st century towards an ubuntu world</vt:lpstr>
      <vt:lpstr>World currents of struggle  over these issues</vt:lpstr>
      <vt:lpstr>Facing challenges of Appropriation, Fragmentation and neutralization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TOWARDS AN UBUNTU WORLD</dc:title>
  <dc:creator>Manoranjan Mohanty</dc:creator>
  <cp:lastModifiedBy>Manoranjan Mohanty</cp:lastModifiedBy>
  <cp:revision>20</cp:revision>
  <dcterms:created xsi:type="dcterms:W3CDTF">2018-06-14T12:30:50Z</dcterms:created>
  <dcterms:modified xsi:type="dcterms:W3CDTF">2018-06-14T15:16:42Z</dcterms:modified>
</cp:coreProperties>
</file>