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43E009-E2E6-4057-B6F9-E7B3CA918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l-GR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C650CF6-125A-4F0B-A2AC-BD4A20B30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l-GR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44C35D-6209-4FCF-A33D-7FE86937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B7B-8C58-49BA-B16F-77B256E2161E}" type="datetimeFigureOut">
              <a:rPr lang="el-GR" smtClean="0"/>
              <a:t>6/7/2020</a:t>
            </a:fld>
            <a:endParaRPr lang="el-GR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7C448A-4A9A-4A35-A900-864F1639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F8D7B0-E2DB-44C8-81E6-6AE9D9F0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F335-E7D5-40A7-A258-4D7976406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65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3A2E7C-A355-4575-B853-A58A1E8F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l-GR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024C4BB-2FE5-4EBB-907E-15FAB0E33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l-GR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190010-D069-4AC6-8A14-B0129DE8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B7B-8C58-49BA-B16F-77B256E2161E}" type="datetimeFigureOut">
              <a:rPr lang="el-GR" smtClean="0"/>
              <a:t>6/7/2020</a:t>
            </a:fld>
            <a:endParaRPr lang="el-GR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D5EC94-B981-4916-837A-A9A5EE6C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E76025-29C0-4B0E-89F5-14E6AC81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F335-E7D5-40A7-A258-4D7976406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482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CAFD0FF-47FA-4231-9ABF-720DD2029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l-GR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24D76D3-71BD-4322-9F3A-69C6F7775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l-GR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069B26-67A3-44BB-9F0C-3D2F7D41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B7B-8C58-49BA-B16F-77B256E2161E}" type="datetimeFigureOut">
              <a:rPr lang="el-GR" smtClean="0"/>
              <a:t>6/7/2020</a:t>
            </a:fld>
            <a:endParaRPr lang="el-GR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EBD9F4-23B3-414A-9CB3-E59F48BF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7EAF12-C81A-461E-AA6B-ECCD812E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F335-E7D5-40A7-A258-4D7976406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57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40824B-538F-40D5-A257-7759CEA0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l-GR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2D84AC-D8E9-4612-A9A5-3FEB118EE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l-GR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55E518-304A-4D8C-8178-4CF03544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B7B-8C58-49BA-B16F-77B256E2161E}" type="datetimeFigureOut">
              <a:rPr lang="el-GR" smtClean="0"/>
              <a:t>6/7/2020</a:t>
            </a:fld>
            <a:endParaRPr lang="el-GR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89C552-30DB-4ABB-B049-F0C0C80C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D6A1D3-455E-4C9A-B758-917B4A82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F335-E7D5-40A7-A258-4D7976406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99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73A55C-8984-4A32-B4B7-E45BC6F3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l-GR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213242-F8EA-4626-B687-F33208A4C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E27DA8-E2E9-4D6C-B986-CF5F4D20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B7B-8C58-49BA-B16F-77B256E2161E}" type="datetimeFigureOut">
              <a:rPr lang="el-GR" smtClean="0"/>
              <a:t>6/7/2020</a:t>
            </a:fld>
            <a:endParaRPr lang="el-GR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19D988-4961-4006-B479-4598A7E21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E25CDF-712D-4336-861B-E7BDBCF6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F335-E7D5-40A7-A258-4D7976406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41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0996F-B2D4-443B-8667-B13DA32F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l-GR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AF5704-01B1-4C76-A58F-4527B7D05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l-GR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64560F-DD3A-4828-B942-4D8B8B74C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l-GR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54B7C6-F198-491B-B6D0-43F1C585C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B7B-8C58-49BA-B16F-77B256E2161E}" type="datetimeFigureOut">
              <a:rPr lang="el-GR" smtClean="0"/>
              <a:t>6/7/2020</a:t>
            </a:fld>
            <a:endParaRPr lang="el-GR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0EC6422-E0E7-4CFC-B862-1423AF21B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A7939D-F63A-4526-BEFF-D67C56AF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F335-E7D5-40A7-A258-4D7976406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639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D51EC7-CB12-47AF-9C64-690D1D04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l-GR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059748-C668-4D03-961B-3C546B9B0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F60A9E-A76D-4D5B-9D94-858CF8EEA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l-GR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44B5ECC-701D-49E3-B4C9-BE807B489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FFD5C2A-65F4-4561-BA5F-2F8E8BE58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l-GR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6989322-4A72-404B-8281-1143F87E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B7B-8C58-49BA-B16F-77B256E2161E}" type="datetimeFigureOut">
              <a:rPr lang="el-GR" smtClean="0"/>
              <a:t>6/7/2020</a:t>
            </a:fld>
            <a:endParaRPr lang="el-GR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829A03C-C7CC-42FE-9705-26128D51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C000BA2-FF59-4E5D-9FED-9F25EBF3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F335-E7D5-40A7-A258-4D7976406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437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BDA615-7492-4FC8-929A-E1B23D5B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l-GR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8B08385-0C8A-4A40-8B6B-E3DA235B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B7B-8C58-49BA-B16F-77B256E2161E}" type="datetimeFigureOut">
              <a:rPr lang="el-GR" smtClean="0"/>
              <a:t>6/7/2020</a:t>
            </a:fld>
            <a:endParaRPr lang="el-GR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4C6102-FFB1-49FA-8649-4F61B646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84F242-91BF-412A-87E5-047940F14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F335-E7D5-40A7-A258-4D7976406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289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68D8644-3CC8-466D-AC60-677A8C4C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B7B-8C58-49BA-B16F-77B256E2161E}" type="datetimeFigureOut">
              <a:rPr lang="el-GR" smtClean="0"/>
              <a:t>6/7/2020</a:t>
            </a:fld>
            <a:endParaRPr lang="el-GR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B735645-321E-481C-A7EA-9FC2E3BC5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3B818A-8878-453F-918F-A64ED7BB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F335-E7D5-40A7-A258-4D7976406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917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F4BB53-8D56-47B2-A951-6D3B657C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l-GR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8465AA-02DD-44E5-ABF6-D8791AEAB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l-GR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445623-7ED6-450B-B257-D78F26C1D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3E7023-64AD-462D-9B86-A9BC5D3E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B7B-8C58-49BA-B16F-77B256E2161E}" type="datetimeFigureOut">
              <a:rPr lang="el-GR" smtClean="0"/>
              <a:t>6/7/2020</a:t>
            </a:fld>
            <a:endParaRPr lang="el-GR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9370F5-3ED0-4EBE-ACC1-2FC019B0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D7B7D8-38C4-44C6-AA40-459E7E3A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F335-E7D5-40A7-A258-4D7976406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39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94AEE-D219-4731-8D11-9343A7B7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l-GR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5046DE5-A97E-46C8-83EE-BB14F4128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B25ECC-04A8-4F04-8933-CF348BC7D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296353-0C32-4C21-B152-AB102A03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EB7B-8C58-49BA-B16F-77B256E2161E}" type="datetimeFigureOut">
              <a:rPr lang="el-GR" smtClean="0"/>
              <a:t>6/7/2020</a:t>
            </a:fld>
            <a:endParaRPr lang="el-GR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5BE811-6A0D-48B5-B933-191D0CDBA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7F1F14-1071-4C05-A675-C0120834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F335-E7D5-40A7-A258-4D7976406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173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DB1BA5F-39D5-4911-BB26-E5C47582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l-GR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E583C8-DB39-4309-88F7-461BD28A5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l-GR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F27C4E-7D5A-4DDC-90B0-4448B7215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3EB7B-8C58-49BA-B16F-77B256E2161E}" type="datetimeFigureOut">
              <a:rPr lang="el-GR" smtClean="0"/>
              <a:t>6/7/2020</a:t>
            </a:fld>
            <a:endParaRPr lang="el-GR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764608-C021-4555-9C11-B55735996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218CA5-B2A4-4A4C-83E1-19153CC7E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F335-E7D5-40A7-A258-4D79764061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901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4C1EB8-FC9E-4026-A984-302D8E16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700" y="119063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4400" b="1" dirty="0"/>
            </a:br>
            <a:r>
              <a:rPr lang="en-US" sz="4400" b="1" dirty="0"/>
              <a:t>From</a:t>
            </a:r>
            <a:br>
              <a:rPr lang="en-US" sz="4400" b="1" dirty="0"/>
            </a:br>
            <a:r>
              <a:rPr lang="en-US" sz="4400" b="1" dirty="0"/>
              <a:t>Global 1: Pest International</a:t>
            </a:r>
            <a:br>
              <a:rPr lang="en-US" sz="4400" b="1" dirty="0"/>
            </a:br>
            <a:r>
              <a:rPr lang="en-US" sz="4400" b="1" dirty="0"/>
              <a:t>to</a:t>
            </a:r>
            <a:br>
              <a:rPr lang="en-US" sz="4400" b="1" dirty="0"/>
            </a:br>
            <a:r>
              <a:rPr lang="en-US" sz="4400" b="1" dirty="0"/>
              <a:t>Global 2: Corvid 19 International</a:t>
            </a:r>
            <a:endParaRPr lang="el-GR" sz="4400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FA0362D-8448-45AB-BB0D-D187AE911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3102639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Ise-</a:t>
            </a:r>
            <a:r>
              <a:rPr lang="en-US" sz="4000" b="1" dirty="0" err="1">
                <a:solidFill>
                  <a:srgbClr val="0070C0"/>
                </a:solidFill>
              </a:rPr>
              <a:t>Mikawa</a:t>
            </a:r>
            <a:r>
              <a:rPr lang="en-US" sz="4000" b="1" dirty="0">
                <a:solidFill>
                  <a:srgbClr val="0070C0"/>
                </a:solidFill>
              </a:rPr>
              <a:t> River-Basin Bio-Region Model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All-Inclusive Reconciliation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Between Nature &amp; Culture, West &amp; Rest 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9405150" y="5287877"/>
            <a:ext cx="2390048" cy="1435296"/>
            <a:chOff x="9405150" y="5287877"/>
            <a:chExt cx="2390048" cy="143529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5150" y="5354377"/>
              <a:ext cx="1021550" cy="1368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ã¯ãªãã¯ããã¨æ°ããã¦ã£ã³ãã¦ã§éãã¾ã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6985" y="5512074"/>
              <a:ext cx="938213" cy="93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線コネクタ 6"/>
            <p:cNvCxnSpPr/>
            <p:nvPr/>
          </p:nvCxnSpPr>
          <p:spPr>
            <a:xfrm>
              <a:off x="10629900" y="5287877"/>
              <a:ext cx="0" cy="13687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字幕 2">
            <a:extLst>
              <a:ext uri="{FF2B5EF4-FFF2-40B4-BE49-F238E27FC236}">
                <a16:creationId xmlns:a16="http://schemas.microsoft.com/office/drawing/2014/main" id="{2FA0362D-8448-45AB-BB0D-D187AE911377}"/>
              </a:ext>
            </a:extLst>
          </p:cNvPr>
          <p:cNvSpPr txBox="1">
            <a:spLocks/>
          </p:cNvSpPr>
          <p:nvPr/>
        </p:nvSpPr>
        <p:spPr>
          <a:xfrm>
            <a:off x="3080773" y="5287877"/>
            <a:ext cx="5880348" cy="465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Kinhide Mushakoji (RCE Chubu)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326965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DF2013-EFE3-4233-8A63-FCD7A923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From the  14 Century </a:t>
            </a:r>
            <a:r>
              <a:rPr lang="en-US" b="1" dirty="0">
                <a:solidFill>
                  <a:srgbClr val="FF0000"/>
                </a:solidFill>
              </a:rPr>
              <a:t>Pest</a:t>
            </a:r>
            <a:r>
              <a:rPr lang="en-US" b="1" dirty="0"/>
              <a:t> to the </a:t>
            </a:r>
            <a:r>
              <a:rPr lang="en-US" b="1" dirty="0">
                <a:solidFill>
                  <a:srgbClr val="FF0000"/>
                </a:solidFill>
              </a:rPr>
              <a:t>Corvid 19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48591D-31C9-4A61-9423-F9D89D248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The </a:t>
            </a:r>
            <a:r>
              <a:rPr lang="en-US" sz="3600" dirty="0">
                <a:solidFill>
                  <a:srgbClr val="FF0000"/>
                </a:solidFill>
              </a:rPr>
              <a:t>Pest</a:t>
            </a:r>
            <a:r>
              <a:rPr lang="en-US" sz="3600" dirty="0"/>
              <a:t> Killing one third of European Population</a:t>
            </a:r>
          </a:p>
          <a:p>
            <a:pPr marL="0" indent="0">
              <a:buNone/>
            </a:pPr>
            <a:r>
              <a:rPr lang="en-US" sz="3600" dirty="0"/>
              <a:t>      Prepared European </a:t>
            </a:r>
            <a:r>
              <a:rPr lang="en-US" sz="3600" b="1" dirty="0">
                <a:solidFill>
                  <a:srgbClr val="FF0000"/>
                </a:solidFill>
              </a:rPr>
              <a:t>Capital-Intensive</a:t>
            </a:r>
            <a:r>
              <a:rPr lang="en-US" sz="3600" dirty="0"/>
              <a:t> Modern Economy.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b="1" dirty="0">
                <a:solidFill>
                  <a:srgbClr val="FF0000"/>
                </a:solidFill>
              </a:rPr>
              <a:t>Corvid 19 </a:t>
            </a:r>
            <a:r>
              <a:rPr lang="en-US" sz="3600" dirty="0"/>
              <a:t>will put an end to </a:t>
            </a:r>
            <a:r>
              <a:rPr lang="en-US" sz="3600" b="1" dirty="0">
                <a:solidFill>
                  <a:srgbClr val="FF0000"/>
                </a:solidFill>
              </a:rPr>
              <a:t>Rich/Poor gap Globalization </a:t>
            </a:r>
            <a:r>
              <a:rPr lang="en-US" sz="3600" dirty="0"/>
              <a:t> and open a </a:t>
            </a:r>
            <a:r>
              <a:rPr lang="en-US" sz="3600" b="1" dirty="0">
                <a:solidFill>
                  <a:srgbClr val="FF0000"/>
                </a:solidFill>
              </a:rPr>
              <a:t>Global Bazaar Economy </a:t>
            </a:r>
            <a:r>
              <a:rPr lang="en-US" sz="3600" dirty="0"/>
              <a:t>based on accelerated monetary flow and multi-cultural  exchange. The Silk Road will become a Model Region</a:t>
            </a:r>
            <a:endParaRPr lang="el-GR" sz="36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0585557" y="5968538"/>
            <a:ext cx="1368145" cy="791337"/>
            <a:chOff x="9405150" y="5287877"/>
            <a:chExt cx="2390048" cy="143529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5150" y="5354377"/>
              <a:ext cx="1021550" cy="1368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ã¯ãªãã¯ããã¨æ°ããã¦ã£ã³ãã¦ã§éãã¾ã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6985" y="5512074"/>
              <a:ext cx="938213" cy="93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線コネクタ 6"/>
            <p:cNvCxnSpPr/>
            <p:nvPr/>
          </p:nvCxnSpPr>
          <p:spPr>
            <a:xfrm>
              <a:off x="10629900" y="5287877"/>
              <a:ext cx="0" cy="13687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472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3304" y="171259"/>
            <a:ext cx="10515600" cy="1325563"/>
          </a:xfrm>
        </p:spPr>
        <p:txBody>
          <a:bodyPr/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New World Federalism based on SDGs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9100" y="1939925"/>
            <a:ext cx="8788400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kumimoji="1" lang="en-US" altLang="ja-JP" b="1" dirty="0">
                <a:solidFill>
                  <a:srgbClr val="FF0000"/>
                </a:solidFill>
              </a:rPr>
              <a:t>Bio-Regionalism + Subsidiarity=World Federalism</a:t>
            </a:r>
          </a:p>
          <a:p>
            <a:pPr marL="0" indent="0">
              <a:buNone/>
            </a:pPr>
            <a:r>
              <a:rPr lang="ja-JP" altLang="en-US" b="1" dirty="0"/>
              <a:t>　　</a:t>
            </a:r>
            <a:r>
              <a:rPr lang="en-US" altLang="ja-JP" b="1" dirty="0"/>
              <a:t>RED (Radical Ecological Democracy)</a:t>
            </a:r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2</a:t>
            </a:r>
            <a:r>
              <a:rPr lang="en-US" altLang="ja-JP" b="1" dirty="0"/>
              <a:t>. </a:t>
            </a:r>
            <a:r>
              <a:rPr lang="en-US" altLang="ja-JP" b="1" dirty="0">
                <a:solidFill>
                  <a:srgbClr val="FF0000"/>
                </a:solidFill>
              </a:rPr>
              <a:t>World Citizen Assembly</a:t>
            </a:r>
          </a:p>
          <a:p>
            <a:pPr marL="0" indent="0">
              <a:buNone/>
            </a:pPr>
            <a:r>
              <a:rPr lang="en-US" altLang="ja-JP" b="1" dirty="0"/>
              <a:t>       Global </a:t>
            </a:r>
            <a:r>
              <a:rPr lang="en-US" altLang="ja-JP" b="1" dirty="0" err="1"/>
              <a:t>Bazaar</a:t>
            </a:r>
            <a:r>
              <a:rPr lang="en-US" altLang="ja-JP" b="1" dirty="0" err="1">
                <a:sym typeface="Wingdings" panose="05000000000000000000" pitchFamily="2" charset="2"/>
              </a:rPr>
              <a:t>SNS</a:t>
            </a:r>
            <a:r>
              <a:rPr lang="en-US" altLang="ja-JP" b="1" dirty="0">
                <a:sym typeface="Wingdings" panose="05000000000000000000" pitchFamily="2" charset="2"/>
              </a:rPr>
              <a:t> Cleaned from Hate Criminal Inputs</a:t>
            </a:r>
          </a:p>
          <a:p>
            <a:pPr marL="0" indent="0">
              <a:buNone/>
            </a:pPr>
            <a:r>
              <a:rPr lang="en-US" altLang="ja-JP" b="1" dirty="0"/>
              <a:t>      can become a </a:t>
            </a:r>
            <a:r>
              <a:rPr lang="en-US" altLang="ja-JP" b="1" dirty="0" err="1"/>
              <a:t>Glocal</a:t>
            </a:r>
            <a:r>
              <a:rPr lang="en-US" altLang="ja-JP" b="1" dirty="0"/>
              <a:t> Bazaar where multi-cultural groups</a:t>
            </a:r>
          </a:p>
          <a:p>
            <a:pPr marL="0" indent="0">
              <a:buNone/>
            </a:pPr>
            <a:r>
              <a:rPr lang="en-US" altLang="ja-JP" b="1" dirty="0"/>
              <a:t>      negotiate  on separate issues like they do in the Silk Road</a:t>
            </a:r>
          </a:p>
          <a:p>
            <a:pPr marL="0" indent="0">
              <a:buNone/>
            </a:pPr>
            <a:r>
              <a:rPr lang="en-US" altLang="ja-JP" b="1" dirty="0"/>
              <a:t>     Bazaars. This is the new World Citizen Assembly.</a:t>
            </a:r>
          </a:p>
          <a:p>
            <a:pPr marL="514350" indent="-514350">
              <a:buAutoNum type="arabicPeriod"/>
            </a:pPr>
            <a:endParaRPr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solidFill>
                  <a:srgbClr val="FF0000"/>
                </a:solidFill>
              </a:rPr>
              <a:t>3</a:t>
            </a:r>
            <a:r>
              <a:rPr kumimoji="1" lang="en-US" altLang="ja-JP" b="1" dirty="0"/>
              <a:t>. </a:t>
            </a:r>
            <a:r>
              <a:rPr kumimoji="1" lang="en-US" altLang="ja-JP" b="1" dirty="0">
                <a:solidFill>
                  <a:srgbClr val="FF0000"/>
                </a:solidFill>
              </a:rPr>
              <a:t>Non-Killing States</a:t>
            </a:r>
          </a:p>
          <a:p>
            <a:pPr marL="0" indent="0">
              <a:buNone/>
            </a:pPr>
            <a:r>
              <a:rPr lang="en-US" altLang="ja-JP" b="1" dirty="0"/>
              <a:t>       Surmounting the War on Terror </a:t>
            </a:r>
            <a:r>
              <a:rPr lang="en-US" altLang="ja-JP" b="1" dirty="0" err="1"/>
              <a:t>Terrorising</a:t>
            </a:r>
            <a:r>
              <a:rPr lang="en-US" altLang="ja-JP" b="1" dirty="0"/>
              <a:t> the State.   </a:t>
            </a:r>
          </a:p>
          <a:p>
            <a:pPr marL="0" indent="0">
              <a:buNone/>
            </a:pPr>
            <a:r>
              <a:rPr lang="en-US" altLang="ja-JP" b="1" dirty="0"/>
              <a:t>      by eliminating the </a:t>
            </a:r>
            <a:r>
              <a:rPr lang="en-US" altLang="ja-JP" b="1"/>
              <a:t>Westphalian States right </a:t>
            </a:r>
            <a:r>
              <a:rPr lang="en-US" altLang="ja-JP" b="1" dirty="0"/>
              <a:t>to kill legally. </a:t>
            </a:r>
            <a:endParaRPr kumimoji="1" lang="en-US" altLang="ja-JP" b="1" dirty="0"/>
          </a:p>
          <a:p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982" y="2620044"/>
            <a:ext cx="2719733" cy="155448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805" y="122999"/>
            <a:ext cx="1442922" cy="191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892" y="4808011"/>
            <a:ext cx="2167885" cy="146982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708371" y="32669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99587" y="2011633"/>
            <a:ext cx="263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RCE Chubu and the bioregion (Ise-Mikawa Bay river basins)</a:t>
            </a:r>
            <a:endParaRPr kumimoji="1" lang="ja-JP" altLang="en-US" sz="14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401715" y="4110084"/>
            <a:ext cx="2146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RCE Srinagar and the bioregion (Himalaya hills)</a:t>
            </a:r>
            <a:endParaRPr kumimoji="1" lang="ja-JP" altLang="en-US" sz="14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544895" y="6291263"/>
            <a:ext cx="2146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RCE Penang and the bioregion (Penang Island)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58851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219</Words>
  <Application>Microsoft Office PowerPoint</Application>
  <PresentationFormat>ワイド画面</PresentationFormat>
  <Paragraphs>26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 From Global 1: Pest International to Global 2: Corvid 19 International</vt:lpstr>
      <vt:lpstr> From the  14 Century Pest to the Corvid 19</vt:lpstr>
      <vt:lpstr>New World Federalism based on SDGs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SDG Webinar Series Central Japan RCE</dc:title>
  <dc:creator>武者小路公秀</dc:creator>
  <cp:lastModifiedBy>武者小路公秀</cp:lastModifiedBy>
  <cp:revision>19</cp:revision>
  <dcterms:created xsi:type="dcterms:W3CDTF">2020-06-03T12:59:41Z</dcterms:created>
  <dcterms:modified xsi:type="dcterms:W3CDTF">2020-07-06T07:51:21Z</dcterms:modified>
</cp:coreProperties>
</file>