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D0F5A-CDD1-4AB3-9DFF-F800CAE88327}" type="datetimeFigureOut">
              <a:rPr lang="th-TH" smtClean="0"/>
              <a:pPr/>
              <a:t>24/07/59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593ED-1D0D-424E-8352-BFA4D0D748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04612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85C74-81EC-469E-BB54-FB7DAFB7E9A1}" type="datetimeFigureOut">
              <a:rPr lang="fr-FR" smtClean="0"/>
              <a:pPr/>
              <a:t>24/07/2016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73F1E-FC1D-4A22-A703-68791B8F6E4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3281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6718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339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27-DB61-45AE-AED2-3BF2B5CC3AA1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9AEF-4459-495C-B943-52288AE2BD8C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46-B1A4-451C-A9FC-9D6B45526EB5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C030-FBFD-493A-A23E-B2C54F948BA1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6B1C3-8F15-4A96-91A8-754EA6C850D0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D147-A685-4B35-AC71-AD59A186EA6C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4B9E-1813-4C1C-9C51-E2135925F1E2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66E9-E267-4BC0-A95D-5A68A65B3876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265C-C5F7-4939-98BC-1A747A69023C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4055-C144-4045-A3E3-B2F0B82B02E1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DFBE-3303-47E5-BA44-AD21D098C229}" type="datetime1">
              <a:rPr lang="fr-FR" smtClean="0"/>
              <a:pPr/>
              <a:t>24/07/2016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Surichai  Wun' Gaeo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8364016-FFE3-4A84-B0F7-8917495B88BB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Surichai  Wun' Gaeo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381AA0C-5159-4361-A5AD-DD3BFB17DE79}" type="datetime1">
              <a:rPr lang="fr-FR" smtClean="0"/>
              <a:pPr/>
              <a:t>24/07/2016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772400" cy="15841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Popular Movements in Asia </a:t>
            </a:r>
            <a:r>
              <a:rPr lang="fr-FR" sz="4400" b="1" dirty="0" smtClean="0">
                <a:solidFill>
                  <a:schemeClr val="accent6">
                    <a:lumMod val="50000"/>
                  </a:schemeClr>
                </a:solidFill>
              </a:rPr>
              <a:t>and the Promise of </a:t>
            </a:r>
            <a:r>
              <a:rPr lang="en-GB" sz="4400" b="1" dirty="0" err="1" smtClean="0">
                <a:solidFill>
                  <a:schemeClr val="accent6">
                    <a:lumMod val="50000"/>
                  </a:schemeClr>
                </a:solidFill>
              </a:rPr>
              <a:t>Triangularity</a:t>
            </a:r>
            <a:endParaRPr lang="en-GB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852936"/>
            <a:ext cx="8064896" cy="374441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err="1" smtClean="0">
                <a:solidFill>
                  <a:schemeClr val="tx1"/>
                </a:solidFill>
              </a:rPr>
              <a:t>Surichai</a:t>
            </a:r>
            <a:r>
              <a:rPr lang="fr-FR" sz="2800" b="1" dirty="0" smtClean="0">
                <a:solidFill>
                  <a:schemeClr val="tx1"/>
                </a:solidFill>
              </a:rPr>
              <a:t>   </a:t>
            </a:r>
            <a:r>
              <a:rPr lang="fr-FR" sz="2800" b="1" dirty="0" err="1" smtClean="0">
                <a:solidFill>
                  <a:schemeClr val="tx1"/>
                </a:solidFill>
              </a:rPr>
              <a:t>Wun</a:t>
            </a:r>
            <a:r>
              <a:rPr lang="fr-FR" sz="2800" b="1" dirty="0" smtClean="0">
                <a:solidFill>
                  <a:schemeClr val="tx1"/>
                </a:solidFill>
              </a:rPr>
              <a:t>’ </a:t>
            </a:r>
            <a:r>
              <a:rPr lang="fr-FR" sz="2800" b="1" dirty="0" err="1" smtClean="0">
                <a:solidFill>
                  <a:schemeClr val="tx1"/>
                </a:solidFill>
              </a:rPr>
              <a:t>Gaeo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Center for </a:t>
            </a:r>
            <a:r>
              <a:rPr lang="fr-FR" dirty="0" err="1" smtClean="0">
                <a:solidFill>
                  <a:schemeClr val="tx1"/>
                </a:solidFill>
              </a:rPr>
              <a:t>Peace</a:t>
            </a:r>
            <a:r>
              <a:rPr lang="fr-FR" dirty="0" smtClean="0">
                <a:solidFill>
                  <a:schemeClr val="tx1"/>
                </a:solidFill>
              </a:rPr>
              <a:t> and </a:t>
            </a:r>
            <a:r>
              <a:rPr lang="fr-FR" dirty="0" err="1" smtClean="0">
                <a:solidFill>
                  <a:schemeClr val="tx1"/>
                </a:solidFill>
              </a:rPr>
              <a:t>Conflict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Studies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Chulalongkorn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University</a:t>
            </a:r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200" dirty="0" smtClean="0">
                <a:solidFill>
                  <a:schemeClr val="tx1"/>
                </a:solidFill>
              </a:rPr>
              <a:t>The </a:t>
            </a:r>
            <a:r>
              <a:rPr lang="fr-FR" sz="2200" dirty="0" err="1" smtClean="0">
                <a:solidFill>
                  <a:schemeClr val="tx1"/>
                </a:solidFill>
              </a:rPr>
              <a:t>Third</a:t>
            </a:r>
            <a:r>
              <a:rPr lang="fr-FR" sz="2200" dirty="0" smtClean="0">
                <a:solidFill>
                  <a:schemeClr val="tx1"/>
                </a:solidFill>
              </a:rPr>
              <a:t> South – South Forum on </a:t>
            </a:r>
            <a:r>
              <a:rPr lang="fr-FR" sz="2200" dirty="0" err="1" smtClean="0">
                <a:solidFill>
                  <a:schemeClr val="tx1"/>
                </a:solidFill>
              </a:rPr>
              <a:t>Sustainability</a:t>
            </a:r>
            <a:r>
              <a:rPr lang="fr-FR" sz="2200" dirty="0" smtClean="0">
                <a:solidFill>
                  <a:schemeClr val="tx1"/>
                </a:solidFill>
              </a:rPr>
              <a:t/>
            </a:r>
            <a:br>
              <a:rPr lang="fr-FR" sz="2200" dirty="0" smtClean="0">
                <a:solidFill>
                  <a:schemeClr val="tx1"/>
                </a:solidFill>
              </a:rPr>
            </a:br>
            <a:r>
              <a:rPr lang="fr-FR" sz="2200" dirty="0" smtClean="0">
                <a:solidFill>
                  <a:schemeClr val="tx1"/>
                </a:solidFill>
              </a:rPr>
              <a:t>24 July 2016</a:t>
            </a:r>
            <a:br>
              <a:rPr lang="fr-FR" sz="2200" dirty="0" smtClean="0">
                <a:solidFill>
                  <a:schemeClr val="tx1"/>
                </a:solidFill>
              </a:rPr>
            </a:br>
            <a:r>
              <a:rPr lang="fr-FR" sz="2200" dirty="0" err="1" smtClean="0">
                <a:solidFill>
                  <a:schemeClr val="tx1"/>
                </a:solidFill>
              </a:rPr>
              <a:t>Lingnan</a:t>
            </a:r>
            <a:r>
              <a:rPr lang="fr-FR" sz="2200" dirty="0" smtClean="0">
                <a:solidFill>
                  <a:schemeClr val="tx1"/>
                </a:solidFill>
              </a:rPr>
              <a:t> </a:t>
            </a:r>
            <a:r>
              <a:rPr lang="fr-FR" sz="2200" dirty="0" err="1" smtClean="0">
                <a:solidFill>
                  <a:schemeClr val="tx1"/>
                </a:solidFill>
              </a:rPr>
              <a:t>University</a:t>
            </a:r>
            <a:endParaRPr lang="fr-FR" sz="2200" dirty="0" smtClean="0">
              <a:solidFill>
                <a:schemeClr val="tx1"/>
              </a:solidFill>
            </a:endParaRPr>
          </a:p>
          <a:p>
            <a:pPr algn="ctr"/>
            <a:endParaRPr lang="fr-F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33265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Co-Evolution of Research of Research and Policy Making</a:t>
            </a:r>
            <a:endParaRPr lang="th-TH" sz="3600" dirty="0"/>
          </a:p>
        </p:txBody>
      </p:sp>
      <p:sp>
        <p:nvSpPr>
          <p:cNvPr id="5" name="วงรี 4"/>
          <p:cNvSpPr/>
          <p:nvPr/>
        </p:nvSpPr>
        <p:spPr>
          <a:xfrm>
            <a:off x="357158" y="2214554"/>
            <a:ext cx="3357586" cy="29289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4714876" y="2214554"/>
            <a:ext cx="3357586" cy="29289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ขึ้น-ลง 6"/>
          <p:cNvSpPr/>
          <p:nvPr/>
        </p:nvSpPr>
        <p:spPr>
          <a:xfrm rot="16200000">
            <a:off x="3929058" y="2500305"/>
            <a:ext cx="642942" cy="2071702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3357554" y="3286124"/>
            <a:ext cx="19288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Co-evolution</a:t>
            </a:r>
          </a:p>
          <a:p>
            <a:pPr algn="ctr"/>
            <a:endParaRPr lang="en-US" sz="1800" dirty="0" smtClean="0"/>
          </a:p>
          <a:p>
            <a:pPr algn="ctr"/>
            <a:r>
              <a:rPr lang="en-US" sz="1600" dirty="0" smtClean="0"/>
              <a:t>Communication</a:t>
            </a:r>
          </a:p>
          <a:p>
            <a:pPr algn="ctr"/>
            <a:r>
              <a:rPr lang="en-US" sz="1600" dirty="0" smtClean="0"/>
              <a:t>trust</a:t>
            </a:r>
            <a:endParaRPr lang="th-TH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000100" y="3214686"/>
            <a:ext cx="2000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Knowledge Community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5357818" y="3214686"/>
            <a:ext cx="235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Policy-Making</a:t>
            </a:r>
          </a:p>
          <a:p>
            <a:pPr algn="ctr"/>
            <a:r>
              <a:rPr lang="en-US" dirty="0" smtClean="0"/>
              <a:t>Communities</a:t>
            </a:r>
            <a:endParaRPr lang="th-TH" dirty="0"/>
          </a:p>
        </p:txBody>
      </p:sp>
      <p:sp>
        <p:nvSpPr>
          <p:cNvPr id="12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</p:spPr>
        <p:txBody>
          <a:bodyPr/>
          <a:lstStyle/>
          <a:p>
            <a:fld id="{37357306-6E70-42A8-9812-D2F22FC6EADA}" type="slidenum">
              <a:rPr lang="th-TH" sz="1800" smtClean="0">
                <a:solidFill>
                  <a:schemeClr val="tx1"/>
                </a:solidFill>
              </a:rPr>
              <a:pPr/>
              <a:t>10</a:t>
            </a:fld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1" name="TextBox 3"/>
          <p:cNvSpPr txBox="1"/>
          <p:nvPr/>
        </p:nvSpPr>
        <p:spPr>
          <a:xfrm>
            <a:off x="1000100" y="5428588"/>
            <a:ext cx="707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COE: Knowledge / Communities / Methodologies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64896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fr-FR" b="1" dirty="0" err="1" smtClean="0"/>
              <a:t>What</a:t>
            </a:r>
            <a:r>
              <a:rPr lang="fr-FR" b="1" dirty="0" smtClean="0"/>
              <a:t> forces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shape</a:t>
            </a:r>
            <a:r>
              <a:rPr lang="fr-FR" dirty="0" smtClean="0"/>
              <a:t> the future(s)?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Drivers and challenges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800" dirty="0" smtClean="0"/>
              <a:t>Globalization</a:t>
            </a:r>
            <a:r>
              <a:rPr lang="fr-FR" sz="2800" dirty="0" smtClean="0"/>
              <a:t>, </a:t>
            </a:r>
            <a:r>
              <a:rPr lang="en-GB" sz="2800" i="1" dirty="0" err="1" smtClean="0"/>
              <a:t>Deglobalization</a:t>
            </a:r>
            <a:r>
              <a:rPr lang="fr-FR" sz="2800" dirty="0" smtClean="0"/>
              <a:t>, </a:t>
            </a:r>
            <a:r>
              <a:rPr lang="en-GB" sz="2800" dirty="0" smtClean="0"/>
              <a:t>Globalizations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800" dirty="0" smtClean="0"/>
              <a:t>Policies</a:t>
            </a:r>
            <a:r>
              <a:rPr lang="fr-FR" sz="2800" dirty="0" smtClean="0"/>
              <a:t> and </a:t>
            </a:r>
            <a:r>
              <a:rPr lang="en-GB" sz="2800" dirty="0" smtClean="0"/>
              <a:t>societal</a:t>
            </a:r>
            <a:r>
              <a:rPr lang="fr-FR" sz="2800" dirty="0" smtClean="0"/>
              <a:t> values</a:t>
            </a:r>
          </a:p>
          <a:p>
            <a:pPr marL="514350" indent="-514350">
              <a:buFont typeface="+mj-lt"/>
              <a:buAutoNum type="arabicParenR"/>
            </a:pPr>
            <a:r>
              <a:rPr lang="fr-FR" sz="2800" dirty="0" smtClean="0"/>
              <a:t>Public (</a:t>
            </a:r>
            <a:r>
              <a:rPr lang="en-GB" sz="2800" dirty="0" smtClean="0"/>
              <a:t>consumers</a:t>
            </a:r>
            <a:r>
              <a:rPr lang="fr-FR" sz="2800" dirty="0" smtClean="0"/>
              <a:t>) </a:t>
            </a:r>
            <a:r>
              <a:rPr lang="en-GB" sz="2800" dirty="0" err="1" smtClean="0"/>
              <a:t>behavior</a:t>
            </a:r>
            <a:r>
              <a:rPr lang="fr-FR" sz="2800" dirty="0" smtClean="0"/>
              <a:t> and attitudes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800" dirty="0" smtClean="0"/>
              <a:t>Insecurities</a:t>
            </a:r>
            <a:r>
              <a:rPr lang="fr-FR" sz="2800" dirty="0" smtClean="0"/>
              <a:t> and </a:t>
            </a:r>
            <a:r>
              <a:rPr lang="en-GB" sz="2800" dirty="0" smtClean="0"/>
              <a:t>Diversity</a:t>
            </a:r>
            <a:r>
              <a:rPr lang="fr-FR" sz="2800" dirty="0" smtClean="0"/>
              <a:t> of the </a:t>
            </a:r>
            <a:r>
              <a:rPr lang="en-GB" sz="2800" i="1" dirty="0" smtClean="0"/>
              <a:t>livelihoods</a:t>
            </a:r>
            <a:endParaRPr lang="en-GB" sz="2800" dirty="0" smtClean="0"/>
          </a:p>
          <a:p>
            <a:pPr marL="514350" indent="-514350">
              <a:buFont typeface="+mj-lt"/>
              <a:buAutoNum type="arabicParenR"/>
            </a:pPr>
            <a:r>
              <a:rPr lang="fr-FR" sz="2800" i="1" dirty="0" smtClean="0"/>
              <a:t>Social </a:t>
            </a:r>
            <a:r>
              <a:rPr lang="fr-FR" sz="2800" i="1" dirty="0" err="1" smtClean="0"/>
              <a:t>movements</a:t>
            </a:r>
            <a:r>
              <a:rPr lang="fr-FR" sz="2800" i="1" dirty="0" smtClean="0"/>
              <a:t>: The Power of Learning</a:t>
            </a:r>
          </a:p>
          <a:p>
            <a:pPr marL="514350" indent="-514350">
              <a:buFont typeface="+mj-lt"/>
              <a:buAutoNum type="arabicParenR"/>
            </a:pPr>
            <a:r>
              <a:rPr lang="fr-FR" sz="2800" dirty="0" smtClean="0"/>
              <a:t>Social Sciences in the Age of </a:t>
            </a:r>
            <a:r>
              <a:rPr lang="en-GB" sz="2800" b="1" dirty="0" smtClean="0"/>
              <a:t>Anthropocene</a:t>
            </a:r>
            <a:r>
              <a:rPr lang="en-GB" sz="2800" dirty="0" smtClean="0"/>
              <a:t>: </a:t>
            </a:r>
            <a:r>
              <a:rPr lang="en-GB" sz="2800" i="1" dirty="0" smtClean="0"/>
              <a:t>learning our way out of unsustainability</a:t>
            </a:r>
            <a:r>
              <a:rPr lang="fr-FR" sz="2800" i="1" dirty="0" smtClean="0"/>
              <a:t> </a:t>
            </a: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600" dirty="0" err="1" smtClean="0"/>
              <a:t>Surichai</a:t>
            </a:r>
            <a:r>
              <a:rPr lang="fr-FR" sz="1600" dirty="0" smtClean="0"/>
              <a:t>  </a:t>
            </a:r>
            <a:r>
              <a:rPr lang="fr-FR" sz="1600" dirty="0" err="1" smtClean="0"/>
              <a:t>Wun</a:t>
            </a:r>
            <a:r>
              <a:rPr lang="fr-FR" sz="1600" dirty="0" smtClean="0"/>
              <a:t>' </a:t>
            </a:r>
            <a:r>
              <a:rPr lang="fr-FR" sz="1600" dirty="0" err="1" smtClean="0"/>
              <a:t>Gaeo</a:t>
            </a:r>
            <a:endParaRPr lang="fr-FR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91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80920" cy="18722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>« The Asia Century » : Development Experiences in an Era of Perception Gaps and of Extremes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60029"/>
            <a:ext cx="7931224" cy="399330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Accelerated Competition and Human Insecurities, i.e. FTAs, EPAs, TPPs, </a:t>
            </a:r>
            <a:r>
              <a:rPr lang="en-GB" sz="2800" dirty="0" err="1" smtClean="0"/>
              <a:t>extractivism</a:t>
            </a:r>
            <a:r>
              <a:rPr lang="en-GB" sz="2800" dirty="0" smtClean="0"/>
              <a:t>, etc.</a:t>
            </a:r>
          </a:p>
          <a:p>
            <a:r>
              <a:rPr lang="en-GB" sz="2800" dirty="0" smtClean="0"/>
              <a:t>World of Winners and Losers, violence, and of diminishing confidence in humanity</a:t>
            </a:r>
          </a:p>
          <a:p>
            <a:r>
              <a:rPr lang="en-GB" sz="2800" dirty="0" smtClean="0"/>
              <a:t>Paradoxes of growth and insecurities, etc.</a:t>
            </a:r>
          </a:p>
          <a:p>
            <a:r>
              <a:rPr lang="en-GB" sz="2800" dirty="0" smtClean="0"/>
              <a:t>Back to the BASICs, Back to the Future</a:t>
            </a:r>
          </a:p>
          <a:p>
            <a:r>
              <a:rPr lang="en-GB" sz="2800" dirty="0" smtClean="0"/>
              <a:t>What Values</a:t>
            </a:r>
            <a:r>
              <a:rPr lang="en-US" sz="2800" dirty="0" smtClean="0"/>
              <a:t>? </a:t>
            </a:r>
            <a:r>
              <a:rPr lang="en-GB" sz="2800" dirty="0" smtClean="0"/>
              <a:t>: Human and Planetary Solidarity </a:t>
            </a:r>
          </a:p>
          <a:p>
            <a:r>
              <a:rPr lang="en-GB" sz="2800" dirty="0" smtClean="0"/>
              <a:t>Scales of thinking and feelings</a:t>
            </a:r>
            <a:r>
              <a:rPr lang="th-TH" sz="2800" dirty="0" smtClean="0"/>
              <a:t> ( </a:t>
            </a:r>
            <a:r>
              <a:rPr lang="en-US" sz="2800" dirty="0" smtClean="0"/>
              <a:t>LEARNING</a:t>
            </a:r>
            <a:r>
              <a:rPr lang="th-TH" sz="2800" dirty="0" smtClean="0"/>
              <a:t> )</a:t>
            </a:r>
            <a:endParaRPr lang="en-GB" sz="2800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600" smtClean="0"/>
              <a:t>Surichai  Wun' Gaeo</a:t>
            </a:r>
            <a:endParaRPr lang="fr-FR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06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fr-FR" b="1" dirty="0" smtClean="0"/>
              <a:t>A </a:t>
            </a:r>
            <a:r>
              <a:rPr lang="en-GB" b="1" dirty="0" smtClean="0"/>
              <a:t>Polycentric</a:t>
            </a:r>
            <a:r>
              <a:rPr lang="fr-FR" b="1" dirty="0" smtClean="0"/>
              <a:t> World?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24744"/>
            <a:ext cx="7620000" cy="4800600"/>
          </a:xfrm>
        </p:spPr>
        <p:txBody>
          <a:bodyPr/>
          <a:lstStyle/>
          <a:p>
            <a:r>
              <a:rPr lang="fr-FR" sz="2800" dirty="0" smtClean="0"/>
              <a:t>Global </a:t>
            </a:r>
            <a:r>
              <a:rPr lang="fr-FR" sz="2800" dirty="0" err="1" smtClean="0"/>
              <a:t>Imbalances</a:t>
            </a:r>
            <a:r>
              <a:rPr lang="fr-FR" sz="2800" dirty="0" smtClean="0"/>
              <a:t> : Rise of the Global South: BRICS  </a:t>
            </a:r>
            <a:r>
              <a:rPr lang="th-TH" sz="2800" dirty="0" smtClean="0"/>
              <a:t>(</a:t>
            </a:r>
            <a:r>
              <a:rPr lang="en-US" sz="2800" dirty="0" smtClean="0"/>
              <a:t>etc.</a:t>
            </a:r>
            <a:r>
              <a:rPr lang="th-TH" sz="2800" dirty="0" smtClean="0"/>
              <a:t>) </a:t>
            </a:r>
            <a:r>
              <a:rPr lang="fr-FR" sz="2800" dirty="0" smtClean="0"/>
              <a:t>and </a:t>
            </a:r>
            <a:r>
              <a:rPr lang="en-GB" sz="2800" b="1" dirty="0" err="1" smtClean="0"/>
              <a:t>emancipatory</a:t>
            </a:r>
            <a:r>
              <a:rPr lang="fr-FR" sz="2800" dirty="0" smtClean="0"/>
              <a:t> </a:t>
            </a:r>
            <a:r>
              <a:rPr lang="en-GB" sz="2800" dirty="0" smtClean="0"/>
              <a:t>potentials</a:t>
            </a:r>
            <a:r>
              <a:rPr lang="en-US" sz="2800" dirty="0" smtClean="0"/>
              <a:t>?</a:t>
            </a:r>
            <a:endParaRPr lang="en-GB" sz="2800" dirty="0" smtClean="0"/>
          </a:p>
          <a:p>
            <a:r>
              <a:rPr lang="en-GB" sz="2800" dirty="0"/>
              <a:t>F</a:t>
            </a:r>
            <a:r>
              <a:rPr lang="en-GB" sz="2800" dirty="0" smtClean="0"/>
              <a:t>inancialization and governance</a:t>
            </a:r>
          </a:p>
          <a:p>
            <a:r>
              <a:rPr lang="en-GB" sz="2800" dirty="0" smtClean="0"/>
              <a:t>Neo-liberalism, authoritarianisms and Beyond</a:t>
            </a:r>
          </a:p>
          <a:p>
            <a:r>
              <a:rPr lang="en-GB" sz="2800" dirty="0" smtClean="0"/>
              <a:t>End of Social Inequality in one “Society”</a:t>
            </a:r>
          </a:p>
          <a:p>
            <a:r>
              <a:rPr lang="en-GB" sz="2800" dirty="0" smtClean="0"/>
              <a:t>Human Agency and Re-configuration of the state and civil society </a:t>
            </a:r>
            <a:r>
              <a:rPr lang="en-GB" sz="2800" i="1" dirty="0" smtClean="0"/>
              <a:t>beyond</a:t>
            </a:r>
            <a:r>
              <a:rPr lang="en-GB" sz="2800" dirty="0" smtClean="0"/>
              <a:t> </a:t>
            </a:r>
            <a:r>
              <a:rPr lang="en-US" sz="2800" dirty="0" smtClean="0"/>
              <a:t>nationalism</a:t>
            </a:r>
            <a:endParaRPr lang="en-GB" sz="2800" dirty="0" smtClean="0"/>
          </a:p>
          <a:p>
            <a:r>
              <a:rPr lang="en-GB" sz="2800" dirty="0" smtClean="0"/>
              <a:t>Confidence-building and trust, role of knowledge co-operation </a:t>
            </a:r>
          </a:p>
          <a:p>
            <a:endParaRPr lang="en-GB" dirty="0" smtClean="0"/>
          </a:p>
          <a:p>
            <a:endParaRPr lang="fr-FR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600" dirty="0" err="1" smtClean="0"/>
              <a:t>Surichai</a:t>
            </a:r>
            <a:r>
              <a:rPr lang="fr-FR" sz="1600" dirty="0" smtClean="0"/>
              <a:t>  </a:t>
            </a:r>
            <a:r>
              <a:rPr lang="fr-FR" sz="1600" dirty="0" err="1" smtClean="0"/>
              <a:t>Wun</a:t>
            </a:r>
            <a:r>
              <a:rPr lang="fr-FR" sz="1600" dirty="0" smtClean="0"/>
              <a:t>' </a:t>
            </a:r>
            <a:r>
              <a:rPr lang="fr-FR" sz="1600" dirty="0" err="1" smtClean="0"/>
              <a:t>Gaeo</a:t>
            </a:r>
            <a:endParaRPr lang="fr-FR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8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>Knowledge issues beyond industrial modernity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72816"/>
            <a:ext cx="786956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Specializations and Disciplinary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Fragmentations and Social Incapacities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Need for </a:t>
            </a:r>
            <a:r>
              <a:rPr lang="en-GB" sz="2400" dirty="0" err="1" smtClean="0"/>
              <a:t>multidisciplinarity</a:t>
            </a:r>
            <a:r>
              <a:rPr lang="en-GB" sz="2400" dirty="0" smtClean="0"/>
              <a:t> and </a:t>
            </a:r>
            <a:r>
              <a:rPr lang="en-GB" sz="2400" dirty="0" err="1" smtClean="0"/>
              <a:t>interdisciplinarity</a:t>
            </a:r>
            <a:endParaRPr lang="en-GB" sz="2400" dirty="0" smtClean="0"/>
          </a:p>
          <a:p>
            <a:pPr marL="514350" indent="-514350">
              <a:buNone/>
            </a:pPr>
            <a:r>
              <a:rPr lang="en-GB" sz="2400" dirty="0" smtClean="0"/>
              <a:t>	and </a:t>
            </a:r>
            <a:r>
              <a:rPr lang="en-GB" sz="2400" dirty="0" err="1" smtClean="0"/>
              <a:t>transdisciplinari</a:t>
            </a:r>
            <a:r>
              <a:rPr lang="en-US" sz="2400" dirty="0" err="1" smtClean="0"/>
              <a:t>ty</a:t>
            </a:r>
            <a:endParaRPr lang="en-GB" sz="2400" dirty="0" smtClean="0"/>
          </a:p>
          <a:p>
            <a:pPr marL="514350" indent="-514350">
              <a:buNone/>
            </a:pPr>
            <a:r>
              <a:rPr lang="en-GB" sz="2400" dirty="0" smtClean="0"/>
              <a:t>4.	Need</a:t>
            </a:r>
            <a:r>
              <a:rPr lang="fr-FR" sz="2400" dirty="0" smtClean="0"/>
              <a:t> for </a:t>
            </a:r>
            <a:r>
              <a:rPr lang="en-GB" sz="2400" dirty="0" smtClean="0"/>
              <a:t>Holistic</a:t>
            </a:r>
            <a:r>
              <a:rPr lang="fr-FR" sz="2400" dirty="0" smtClean="0"/>
              <a:t> </a:t>
            </a:r>
            <a:r>
              <a:rPr lang="en-GB" sz="2400" dirty="0" smtClean="0"/>
              <a:t>understanding</a:t>
            </a:r>
            <a:r>
              <a:rPr lang="fr-FR" sz="2400" dirty="0" smtClean="0"/>
              <a:t> 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instrumental </a:t>
            </a:r>
            <a:r>
              <a:rPr lang="en-GB" sz="2400" dirty="0" smtClean="0"/>
              <a:t>rationality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</a:t>
            </a:r>
            <a:r>
              <a:rPr lang="en-GB" sz="2400" dirty="0" smtClean="0"/>
              <a:t>critical</a:t>
            </a:r>
            <a:r>
              <a:rPr lang="fr-FR" sz="2400" dirty="0" smtClean="0"/>
              <a:t> and </a:t>
            </a:r>
            <a:r>
              <a:rPr lang="en-GB" sz="2400" dirty="0" smtClean="0"/>
              <a:t>reflexive, and creative</a:t>
            </a:r>
          </a:p>
          <a:p>
            <a:pPr marL="514350" indent="-514350">
              <a:buAutoNum type="arabicPeriod" startAt="5"/>
            </a:pPr>
            <a:r>
              <a:rPr lang="fr-FR" sz="2400" b="1" dirty="0" smtClean="0"/>
              <a:t>Transformative</a:t>
            </a:r>
            <a:r>
              <a:rPr lang="fr-FR" sz="2400" dirty="0" smtClean="0"/>
              <a:t> </a:t>
            </a:r>
            <a:r>
              <a:rPr lang="en-GB" sz="2400" dirty="0" smtClean="0"/>
              <a:t>potentials</a:t>
            </a:r>
            <a:r>
              <a:rPr lang="fr-FR" sz="2400" dirty="0" smtClean="0"/>
              <a:t> of SHS </a:t>
            </a:r>
            <a:r>
              <a:rPr lang="th-TH" sz="2400" dirty="0" smtClean="0"/>
              <a:t>(</a:t>
            </a:r>
            <a:r>
              <a:rPr lang="en-US" sz="2400" dirty="0" smtClean="0"/>
              <a:t>social and human sciences</a:t>
            </a:r>
            <a:r>
              <a:rPr lang="th-TH" sz="2400" dirty="0" smtClean="0"/>
              <a:t>)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</a:t>
            </a:r>
            <a:r>
              <a:rPr lang="en-GB" sz="2400" dirty="0" smtClean="0"/>
              <a:t>beyond</a:t>
            </a:r>
            <a:r>
              <a:rPr lang="fr-FR" sz="2400" dirty="0" smtClean="0"/>
              <a:t> the </a:t>
            </a:r>
            <a:r>
              <a:rPr lang="en-GB" sz="2400" i="1" dirty="0" err="1" smtClean="0"/>
              <a:t>Anthropocene</a:t>
            </a:r>
            <a:r>
              <a:rPr lang="en-GB" sz="2400" dirty="0" smtClean="0"/>
              <a:t> traps</a:t>
            </a: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600" dirty="0" err="1" smtClean="0"/>
              <a:t>Surichai</a:t>
            </a:r>
            <a:r>
              <a:rPr lang="fr-FR" sz="1600" dirty="0" smtClean="0"/>
              <a:t>  </a:t>
            </a:r>
            <a:r>
              <a:rPr lang="fr-FR" sz="1600" dirty="0" err="1" smtClean="0"/>
              <a:t>Wun</a:t>
            </a:r>
            <a:r>
              <a:rPr lang="fr-FR" sz="1600" dirty="0" smtClean="0"/>
              <a:t>' </a:t>
            </a:r>
            <a:r>
              <a:rPr lang="fr-FR" sz="1600" dirty="0" err="1" smtClean="0"/>
              <a:t>Gaeo</a:t>
            </a:r>
            <a:endParaRPr lang="fr-FR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80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fr-FR" b="1" err="1" smtClean="0"/>
              <a:t>Knowledge</a:t>
            </a:r>
            <a:r>
              <a:rPr lang="fr-FR" b="1" smtClean="0"/>
              <a:t> </a:t>
            </a:r>
            <a:r>
              <a:rPr lang="en-GB" b="1" smtClean="0"/>
              <a:t>Cooperation</a:t>
            </a:r>
            <a:r>
              <a:rPr lang="fr-FR" b="1" smtClean="0"/>
              <a:t>: </a:t>
            </a:r>
            <a:r>
              <a:rPr lang="fr-FR" b="1" dirty="0" smtClean="0"/>
              <a:t>A Reality Check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a. High Priority</a:t>
            </a:r>
            <a:r>
              <a:rPr lang="fr-FR" sz="2800" dirty="0" smtClean="0"/>
              <a:t> of </a:t>
            </a:r>
            <a:r>
              <a:rPr lang="en-GB" sz="2800" b="1" dirty="0" smtClean="0"/>
              <a:t>Economic</a:t>
            </a:r>
            <a:r>
              <a:rPr lang="fr-FR" sz="2800" dirty="0" smtClean="0"/>
              <a:t> </a:t>
            </a:r>
            <a:r>
              <a:rPr lang="en-GB" sz="2800" dirty="0" smtClean="0"/>
              <a:t>Integration</a:t>
            </a:r>
            <a:r>
              <a:rPr lang="fr-FR" sz="2800" dirty="0" smtClean="0"/>
              <a:t>: </a:t>
            </a:r>
            <a:r>
              <a:rPr lang="en-GB" sz="2800" dirty="0" smtClean="0"/>
              <a:t>linear</a:t>
            </a:r>
            <a:r>
              <a:rPr lang="fr-FR" sz="2800" dirty="0" smtClean="0"/>
              <a:t> and        </a:t>
            </a:r>
            <a:br>
              <a:rPr lang="fr-FR" sz="2800" dirty="0" smtClean="0"/>
            </a:br>
            <a:r>
              <a:rPr lang="fr-FR" sz="2800" dirty="0" smtClean="0"/>
              <a:t>     </a:t>
            </a:r>
            <a:r>
              <a:rPr lang="en-GB" sz="2800" dirty="0" smtClean="0"/>
              <a:t>undifferentiated</a:t>
            </a:r>
            <a:r>
              <a:rPr lang="fr-FR" sz="2800" dirty="0" smtClean="0"/>
              <a:t> </a:t>
            </a:r>
            <a:br>
              <a:rPr lang="fr-FR" sz="2800" dirty="0" smtClean="0"/>
            </a:br>
            <a:r>
              <a:rPr lang="fr-FR" sz="2800" dirty="0" smtClean="0"/>
              <a:t>       </a:t>
            </a:r>
            <a:r>
              <a:rPr lang="fr-FR" sz="2800" dirty="0" smtClean="0">
                <a:sym typeface="Symbol"/>
              </a:rPr>
              <a:t>  </a:t>
            </a:r>
            <a:r>
              <a:rPr lang="fr-FR" sz="2800" dirty="0" err="1" smtClean="0">
                <a:sym typeface="Symbol"/>
              </a:rPr>
              <a:t>North</a:t>
            </a:r>
            <a:r>
              <a:rPr lang="fr-FR" sz="2800" dirty="0" smtClean="0">
                <a:sym typeface="Symbol"/>
              </a:rPr>
              <a:t> - South and South - South</a:t>
            </a:r>
          </a:p>
          <a:p>
            <a:pPr marL="0" indent="0">
              <a:buNone/>
            </a:pPr>
            <a:r>
              <a:rPr lang="fr-FR" sz="2800" dirty="0" smtClean="0">
                <a:sym typeface="Symbol"/>
              </a:rPr>
              <a:t>         National, and </a:t>
            </a:r>
            <a:r>
              <a:rPr lang="fr-FR" sz="2800" dirty="0" err="1" smtClean="0">
                <a:sym typeface="Symbol"/>
              </a:rPr>
              <a:t>little</a:t>
            </a:r>
            <a:r>
              <a:rPr lang="fr-FR" sz="2800" dirty="0" smtClean="0">
                <a:sym typeface="Symbol"/>
              </a:rPr>
              <a:t> </a:t>
            </a:r>
            <a:r>
              <a:rPr lang="en-GB" sz="2800" dirty="0" err="1" smtClean="0">
                <a:sym typeface="Symbol"/>
              </a:rPr>
              <a:t>subnational</a:t>
            </a:r>
            <a:r>
              <a:rPr lang="fr-FR" sz="2800" dirty="0" smtClean="0">
                <a:sym typeface="Symbol"/>
              </a:rPr>
              <a:t> focus </a:t>
            </a:r>
            <a:endParaRPr lang="th-TH" sz="2800" dirty="0" smtClean="0">
              <a:sym typeface="Symbol"/>
            </a:endParaRPr>
          </a:p>
          <a:p>
            <a:pPr marL="0" indent="0">
              <a:buNone/>
            </a:pPr>
            <a:r>
              <a:rPr lang="en-US" sz="2800" dirty="0" smtClean="0">
                <a:sym typeface="Symbol"/>
              </a:rPr>
              <a:t>b. </a:t>
            </a:r>
            <a:r>
              <a:rPr lang="en-GB" sz="2800" dirty="0" smtClean="0"/>
              <a:t>Formal</a:t>
            </a:r>
            <a:r>
              <a:rPr lang="fr-FR" sz="2800" dirty="0" smtClean="0"/>
              <a:t> (and </a:t>
            </a:r>
            <a:r>
              <a:rPr lang="fr-FR" sz="2800" dirty="0" err="1" smtClean="0"/>
              <a:t>bureaucratized</a:t>
            </a:r>
            <a:r>
              <a:rPr lang="fr-FR" sz="2800" dirty="0" smtClean="0"/>
              <a:t>)</a:t>
            </a:r>
          </a:p>
          <a:p>
            <a:pPr marL="0" indent="0">
              <a:buNone/>
            </a:pPr>
            <a:r>
              <a:rPr lang="en-GB" sz="2800" dirty="0" smtClean="0"/>
              <a:t>c. Elitist</a:t>
            </a:r>
            <a:r>
              <a:rPr lang="fr-FR" sz="2800" dirty="0" smtClean="0"/>
              <a:t> and Exclusive</a:t>
            </a:r>
            <a:r>
              <a:rPr lang="en-GB" sz="2800" dirty="0" smtClean="0"/>
              <a:t>		</a:t>
            </a:r>
          </a:p>
          <a:p>
            <a:pPr marL="0" indent="0">
              <a:buNone/>
            </a:pPr>
            <a:r>
              <a:rPr lang="en-GB" sz="2800" dirty="0" smtClean="0"/>
              <a:t>d. </a:t>
            </a:r>
            <a:r>
              <a:rPr lang="en-GB" sz="2800" dirty="0" err="1" smtClean="0"/>
              <a:t>Sectorally</a:t>
            </a:r>
            <a:r>
              <a:rPr lang="fr-FR" sz="2800" dirty="0" smtClean="0"/>
              <a:t> </a:t>
            </a:r>
            <a:r>
              <a:rPr lang="en-GB" sz="2800" dirty="0" smtClean="0"/>
              <a:t>uneven</a:t>
            </a:r>
            <a:r>
              <a:rPr lang="fr-FR" sz="2800" dirty="0" smtClean="0"/>
              <a:t> </a:t>
            </a:r>
          </a:p>
          <a:p>
            <a:pPr marL="0" indent="0">
              <a:buNone/>
            </a:pPr>
            <a:r>
              <a:rPr lang="fr-FR" sz="2800" dirty="0" smtClean="0"/>
              <a:t>e. </a:t>
            </a:r>
            <a:r>
              <a:rPr lang="en-GB" sz="2800" dirty="0" smtClean="0">
                <a:sym typeface="Symbol"/>
              </a:rPr>
              <a:t>Huge</a:t>
            </a:r>
            <a:r>
              <a:rPr lang="fr-FR" sz="2800" dirty="0" smtClean="0">
                <a:sym typeface="Symbol"/>
              </a:rPr>
              <a:t> gaps and </a:t>
            </a:r>
            <a:r>
              <a:rPr lang="en-GB" sz="2800" dirty="0" smtClean="0">
                <a:sym typeface="Symbol"/>
              </a:rPr>
              <a:t>lags</a:t>
            </a:r>
            <a:r>
              <a:rPr lang="fr-FR" sz="2800" dirty="0" smtClean="0">
                <a:sym typeface="Symbol"/>
              </a:rPr>
              <a:t> </a:t>
            </a:r>
          </a:p>
          <a:p>
            <a:pPr marL="0" indent="0">
              <a:buNone/>
            </a:pPr>
            <a:r>
              <a:rPr lang="fr-FR" sz="2800" dirty="0" smtClean="0">
                <a:sym typeface="Symbol"/>
              </a:rPr>
              <a:t>      - </a:t>
            </a:r>
            <a:r>
              <a:rPr lang="fr-FR" sz="2800" dirty="0" err="1" smtClean="0">
                <a:sym typeface="Symbol"/>
              </a:rPr>
              <a:t>Realworld-problems</a:t>
            </a:r>
            <a:r>
              <a:rPr lang="fr-FR" sz="2800" dirty="0" smtClean="0">
                <a:sym typeface="Symbol"/>
              </a:rPr>
              <a:t> vs. </a:t>
            </a:r>
            <a:r>
              <a:rPr lang="fr-FR" sz="2800" dirty="0" err="1" smtClean="0">
                <a:sym typeface="Symbol"/>
              </a:rPr>
              <a:t>Research</a:t>
            </a:r>
            <a:r>
              <a:rPr lang="fr-FR" sz="2800" dirty="0" smtClean="0">
                <a:sym typeface="Symbol"/>
              </a:rPr>
              <a:t> </a:t>
            </a:r>
            <a:r>
              <a:rPr lang="fr-FR" sz="2800" dirty="0" err="1" smtClean="0">
                <a:sym typeface="Symbol"/>
              </a:rPr>
              <a:t>worlds</a:t>
            </a:r>
            <a:r>
              <a:rPr lang="fr-FR" sz="2800" dirty="0" smtClean="0">
                <a:sym typeface="Symbol"/>
              </a:rPr>
              <a:t> </a:t>
            </a:r>
          </a:p>
          <a:p>
            <a:pPr marL="0" indent="0">
              <a:buNone/>
            </a:pPr>
            <a:r>
              <a:rPr lang="fr-FR" sz="2800" dirty="0" smtClean="0">
                <a:sym typeface="Symbol"/>
              </a:rPr>
              <a:t>      - </a:t>
            </a:r>
            <a:r>
              <a:rPr lang="en-US" sz="2800" dirty="0" smtClean="0">
                <a:sym typeface="Symbol"/>
              </a:rPr>
              <a:t>S/T vs. SHS, and little interaction </a:t>
            </a:r>
          </a:p>
          <a:p>
            <a:pPr marL="0" indent="0">
              <a:buNone/>
            </a:pPr>
            <a:r>
              <a:rPr lang="en-US" sz="2800" dirty="0" smtClean="0">
                <a:sym typeface="Symbol"/>
              </a:rPr>
              <a:t>      - silos vs. collaborative learning </a:t>
            </a:r>
            <a:endParaRPr lang="fr-FR" sz="2800" dirty="0" smtClean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600" dirty="0" err="1" smtClean="0"/>
              <a:t>Surichai</a:t>
            </a:r>
            <a:r>
              <a:rPr lang="fr-FR" sz="1600" dirty="0" smtClean="0"/>
              <a:t>  </a:t>
            </a:r>
            <a:r>
              <a:rPr lang="fr-FR" sz="1600" dirty="0" err="1" smtClean="0"/>
              <a:t>Wun</a:t>
            </a:r>
            <a:r>
              <a:rPr lang="fr-FR" sz="1600" dirty="0" smtClean="0"/>
              <a:t>' </a:t>
            </a:r>
            <a:r>
              <a:rPr lang="fr-FR" sz="1600" dirty="0" err="1" smtClean="0"/>
              <a:t>Gaeo</a:t>
            </a:r>
            <a:endParaRPr lang="fr-FR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5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7142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fr-FR" b="1" dirty="0" err="1" smtClean="0"/>
              <a:t>Knowledge</a:t>
            </a:r>
            <a:r>
              <a:rPr lang="fr-FR" b="1" dirty="0" smtClean="0"/>
              <a:t> </a:t>
            </a:r>
            <a:r>
              <a:rPr lang="en-GB" b="1" dirty="0" smtClean="0"/>
              <a:t>Cooperation</a:t>
            </a:r>
            <a:r>
              <a:rPr lang="fr-FR" b="1" dirty="0" smtClean="0"/>
              <a:t> in the World of Global </a:t>
            </a:r>
            <a:r>
              <a:rPr lang="en-GB" b="1" dirty="0" smtClean="0"/>
              <a:t>Risks</a:t>
            </a:r>
            <a:r>
              <a:rPr lang="fr-FR" b="1" dirty="0" smtClean="0"/>
              <a:t>: </a:t>
            </a:r>
            <a:r>
              <a:rPr lang="en-GB" b="1" dirty="0" smtClean="0"/>
              <a:t>Who</a:t>
            </a:r>
            <a:r>
              <a:rPr lang="fr-FR" b="1" dirty="0" smtClean="0"/>
              <a:t> are the Actors?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7931224" cy="4248472"/>
          </a:xfrm>
        </p:spPr>
        <p:txBody>
          <a:bodyPr>
            <a:noAutofit/>
          </a:bodyPr>
          <a:lstStyle/>
          <a:p>
            <a:r>
              <a:rPr lang="en-GB" sz="2800" dirty="0" smtClean="0"/>
              <a:t>Knowledge-policy</a:t>
            </a:r>
            <a:r>
              <a:rPr lang="fr-FR" sz="2800" dirty="0" smtClean="0"/>
              <a:t> gap</a:t>
            </a:r>
          </a:p>
          <a:p>
            <a:r>
              <a:rPr lang="en-GB" sz="2800" dirty="0" smtClean="0"/>
              <a:t>Knowledge</a:t>
            </a:r>
            <a:r>
              <a:rPr lang="fr-FR" sz="2800" dirty="0" smtClean="0"/>
              <a:t>-</a:t>
            </a:r>
            <a:r>
              <a:rPr lang="en-GB" sz="2800" dirty="0" smtClean="0"/>
              <a:t>policy :</a:t>
            </a:r>
            <a:r>
              <a:rPr lang="fr-FR" sz="2800" dirty="0" smtClean="0"/>
              <a:t> </a:t>
            </a:r>
            <a:r>
              <a:rPr lang="en-GB" sz="2800" dirty="0" smtClean="0"/>
              <a:t>actor</a:t>
            </a:r>
            <a:r>
              <a:rPr lang="fr-FR" sz="2800" dirty="0" smtClean="0"/>
              <a:t> gaps</a:t>
            </a:r>
          </a:p>
          <a:p>
            <a:r>
              <a:rPr lang="en-GB" sz="2800" dirty="0" smtClean="0"/>
              <a:t>Knowledge</a:t>
            </a:r>
            <a:r>
              <a:rPr lang="fr-FR" sz="2800" dirty="0" smtClean="0"/>
              <a:t> </a:t>
            </a:r>
            <a:r>
              <a:rPr lang="en-GB" sz="2800" dirty="0" smtClean="0"/>
              <a:t>actors</a:t>
            </a:r>
            <a:r>
              <a:rPr lang="fr-FR" sz="2800" dirty="0" smtClean="0"/>
              <a:t>: the </a:t>
            </a:r>
            <a:r>
              <a:rPr lang="en-GB" sz="2800" dirty="0" smtClean="0"/>
              <a:t>formal</a:t>
            </a:r>
            <a:r>
              <a:rPr lang="fr-FR" sz="2800" dirty="0" smtClean="0"/>
              <a:t>, the </a:t>
            </a:r>
            <a:r>
              <a:rPr lang="en-GB" sz="2800" dirty="0" smtClean="0"/>
              <a:t>bureaucratic</a:t>
            </a:r>
            <a:r>
              <a:rPr lang="fr-FR" sz="2800" dirty="0" smtClean="0"/>
              <a:t>, the </a:t>
            </a:r>
            <a:r>
              <a:rPr lang="en-GB" sz="2800" dirty="0" smtClean="0"/>
              <a:t>established</a:t>
            </a:r>
            <a:r>
              <a:rPr lang="fr-FR" sz="2800" dirty="0" smtClean="0"/>
              <a:t>, but not the world of civil society: </a:t>
            </a:r>
            <a:r>
              <a:rPr lang="en-GB" sz="2800" dirty="0" smtClean="0"/>
              <a:t>NGOs</a:t>
            </a:r>
            <a:r>
              <a:rPr lang="fr-FR" sz="2800" dirty="0" smtClean="0"/>
              <a:t>, Social </a:t>
            </a:r>
            <a:r>
              <a:rPr lang="en-GB" sz="2800" dirty="0" smtClean="0"/>
              <a:t>activities</a:t>
            </a:r>
            <a:r>
              <a:rPr lang="fr-FR" sz="2800" dirty="0" smtClean="0"/>
              <a:t>, </a:t>
            </a:r>
            <a:r>
              <a:rPr lang="en-GB" sz="2800" dirty="0" smtClean="0"/>
              <a:t>affected</a:t>
            </a:r>
            <a:r>
              <a:rPr lang="fr-FR" sz="2800" dirty="0" smtClean="0"/>
              <a:t> </a:t>
            </a:r>
            <a:r>
              <a:rPr lang="en-GB" sz="2800" dirty="0" smtClean="0"/>
              <a:t>communities</a:t>
            </a:r>
          </a:p>
          <a:p>
            <a:r>
              <a:rPr lang="fr-FR" sz="2800" dirty="0" smtClean="0"/>
              <a:t>The </a:t>
            </a:r>
            <a:r>
              <a:rPr lang="en-GB" sz="2800" dirty="0" smtClean="0"/>
              <a:t>formal</a:t>
            </a:r>
            <a:r>
              <a:rPr lang="fr-FR" sz="2800" dirty="0" smtClean="0"/>
              <a:t> </a:t>
            </a:r>
            <a:r>
              <a:rPr lang="en-GB" sz="2800" dirty="0" smtClean="0"/>
              <a:t>actors</a:t>
            </a:r>
            <a:r>
              <a:rPr lang="fr-FR" sz="2800" dirty="0" smtClean="0"/>
              <a:t> and </a:t>
            </a:r>
            <a:r>
              <a:rPr lang="en-GB" sz="2800" dirty="0" smtClean="0"/>
              <a:t>elites</a:t>
            </a:r>
            <a:r>
              <a:rPr lang="fr-FR" sz="2800" dirty="0" smtClean="0"/>
              <a:t>, and the </a:t>
            </a:r>
            <a:r>
              <a:rPr lang="en-GB" sz="2800" dirty="0" smtClean="0"/>
              <a:t>informal</a:t>
            </a:r>
            <a:r>
              <a:rPr lang="fr-FR" sz="2800" dirty="0" smtClean="0"/>
              <a:t> and the </a:t>
            </a:r>
            <a:r>
              <a:rPr lang="en-GB" sz="2800" dirty="0" smtClean="0"/>
              <a:t>non-established</a:t>
            </a:r>
            <a:r>
              <a:rPr lang="fr-FR" sz="2800" dirty="0" smtClean="0"/>
              <a:t> civil society</a:t>
            </a:r>
          </a:p>
          <a:p>
            <a:r>
              <a:rPr lang="fr-FR" sz="2800" dirty="0" smtClean="0"/>
              <a:t>flexible </a:t>
            </a:r>
            <a:r>
              <a:rPr lang="en-GB" sz="2800" dirty="0" smtClean="0"/>
              <a:t>boundaries</a:t>
            </a:r>
            <a:r>
              <a:rPr lang="fr-FR" sz="2800" dirty="0" smtClean="0"/>
              <a:t> of </a:t>
            </a:r>
            <a:r>
              <a:rPr lang="en-GB" sz="2800" dirty="0" smtClean="0"/>
              <a:t>knowledge-policy</a:t>
            </a:r>
            <a:r>
              <a:rPr lang="fr-FR" sz="2800" dirty="0" smtClean="0"/>
              <a:t> </a:t>
            </a:r>
            <a:r>
              <a:rPr lang="en-GB" sz="2800" dirty="0" smtClean="0"/>
              <a:t>actors</a:t>
            </a:r>
            <a:r>
              <a:rPr lang="en-US" sz="2800" dirty="0" smtClean="0"/>
              <a:t>!!</a:t>
            </a:r>
            <a:endParaRPr lang="fr-FR" sz="2800" dirty="0" smtClean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600" dirty="0" err="1" smtClean="0"/>
              <a:t>Surichai</a:t>
            </a:r>
            <a:r>
              <a:rPr lang="fr-FR" sz="1600" dirty="0" smtClean="0"/>
              <a:t>  </a:t>
            </a:r>
            <a:r>
              <a:rPr lang="fr-FR" sz="1600" dirty="0" err="1" smtClean="0"/>
              <a:t>Wun</a:t>
            </a:r>
            <a:r>
              <a:rPr lang="fr-FR" sz="1600" dirty="0" smtClean="0"/>
              <a:t>' </a:t>
            </a:r>
            <a:r>
              <a:rPr lang="fr-FR" sz="1600" dirty="0" err="1" smtClean="0"/>
              <a:t>Gaeo</a:t>
            </a:r>
            <a:endParaRPr lang="fr-FR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9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02630"/>
            <a:ext cx="8143932" cy="17142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fr-FR" b="1" dirty="0" err="1" smtClean="0"/>
              <a:t>Knowledge</a:t>
            </a:r>
            <a:r>
              <a:rPr lang="fr-FR" b="1" dirty="0" smtClean="0"/>
              <a:t> </a:t>
            </a:r>
            <a:r>
              <a:rPr lang="en-GB" b="1" dirty="0" smtClean="0"/>
              <a:t>Cooperation</a:t>
            </a:r>
            <a:r>
              <a:rPr lang="fr-FR" b="1" dirty="0" smtClean="0"/>
              <a:t>: The Promise of </a:t>
            </a:r>
            <a:r>
              <a:rPr lang="en-GB" b="1" dirty="0" err="1" smtClean="0"/>
              <a:t>Triangularity</a:t>
            </a:r>
            <a:r>
              <a:rPr lang="fr-FR" b="1" dirty="0" smtClean="0"/>
              <a:t> 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285992"/>
            <a:ext cx="7941568" cy="4455376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4000" dirty="0" err="1" smtClean="0"/>
              <a:t>North</a:t>
            </a:r>
            <a:r>
              <a:rPr lang="fr-FR" sz="4000" dirty="0" smtClean="0"/>
              <a:t> – South  and South - South: the relevance of GU4S as bridges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Opportunities</a:t>
            </a:r>
            <a:r>
              <a:rPr lang="fr-FR" sz="4000" dirty="0" smtClean="0"/>
              <a:t> and Challenges </a:t>
            </a:r>
          </a:p>
          <a:p>
            <a:pPr marL="0" indent="0">
              <a:buNone/>
            </a:pPr>
            <a:r>
              <a:rPr lang="fr-FR" sz="4000" dirty="0" smtClean="0"/>
              <a:t>	a) Beyond the national: </a:t>
            </a:r>
            <a:r>
              <a:rPr lang="en-GB" sz="4000" dirty="0"/>
              <a:t>s</a:t>
            </a:r>
            <a:r>
              <a:rPr lang="en-GB" sz="4000" dirty="0" smtClean="0"/>
              <a:t>ubnational</a:t>
            </a:r>
            <a:r>
              <a:rPr lang="fr-FR" sz="4000" dirty="0" smtClean="0"/>
              <a:t>, 	</a:t>
            </a:r>
          </a:p>
          <a:p>
            <a:pPr marL="0" indent="0">
              <a:buNone/>
            </a:pPr>
            <a:r>
              <a:rPr lang="fr-FR" sz="4000" dirty="0"/>
              <a:t>	</a:t>
            </a:r>
            <a:r>
              <a:rPr lang="fr-FR" sz="4000" dirty="0" smtClean="0"/>
              <a:t>     </a:t>
            </a:r>
            <a:r>
              <a:rPr lang="en-GB" sz="4000" dirty="0" err="1" smtClean="0"/>
              <a:t>subregional</a:t>
            </a:r>
            <a:r>
              <a:rPr lang="fr-FR" sz="4000" dirty="0" smtClean="0"/>
              <a:t>, </a:t>
            </a:r>
            <a:r>
              <a:rPr lang="en-GB" sz="4000" dirty="0" smtClean="0"/>
              <a:t>regional</a:t>
            </a:r>
            <a:r>
              <a:rPr lang="fr-FR" sz="4000" dirty="0" smtClean="0"/>
              <a:t> and </a:t>
            </a:r>
            <a:r>
              <a:rPr lang="en-GB" sz="4000" dirty="0" smtClean="0"/>
              <a:t>inter-regional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b) Entry points: downstream and upstream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c) Future oriented: regional integration and 	  	    intellectual engagements </a:t>
            </a:r>
          </a:p>
          <a:p>
            <a:pPr marL="0" indent="0">
              <a:buNone/>
            </a:pPr>
            <a:r>
              <a:rPr lang="en-GB" sz="4000" dirty="0" smtClean="0"/>
              <a:t>	d</a:t>
            </a:r>
            <a:r>
              <a:rPr lang="th-TH" sz="4000" dirty="0" smtClean="0"/>
              <a:t>)</a:t>
            </a:r>
            <a:r>
              <a:rPr lang="en-GB" sz="4000" dirty="0" smtClean="0"/>
              <a:t> Capacity building: individual, institutional 	                 	     and inter-regional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e)</a:t>
            </a:r>
            <a:r>
              <a:rPr lang="th-TH" sz="4000" dirty="0" smtClean="0"/>
              <a:t> </a:t>
            </a:r>
            <a:r>
              <a:rPr lang="en-US" sz="4000" dirty="0" smtClean="0"/>
              <a:t> New Global – Local Research agendas</a:t>
            </a:r>
            <a:endParaRPr lang="en-GB" sz="4000" dirty="0" smtClean="0"/>
          </a:p>
          <a:p>
            <a:pPr marL="0" indent="0">
              <a:buNone/>
            </a:pPr>
            <a:r>
              <a:rPr lang="en-GB" sz="4000" dirty="0"/>
              <a:t>	</a:t>
            </a:r>
            <a:endParaRPr lang="en-GB" sz="4000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600" dirty="0" err="1" smtClean="0"/>
              <a:t>Surichai</a:t>
            </a:r>
            <a:r>
              <a:rPr lang="fr-FR" sz="1600" dirty="0" smtClean="0"/>
              <a:t>  </a:t>
            </a:r>
            <a:r>
              <a:rPr lang="fr-FR" sz="1600" dirty="0" err="1" smtClean="0"/>
              <a:t>Wun</a:t>
            </a:r>
            <a:r>
              <a:rPr lang="fr-FR" sz="1600" dirty="0" smtClean="0"/>
              <a:t>' </a:t>
            </a:r>
            <a:r>
              <a:rPr lang="fr-FR" sz="1600" dirty="0" err="1" smtClean="0"/>
              <a:t>Gaeo</a:t>
            </a:r>
            <a:endParaRPr lang="fr-FR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67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fr-FR" b="1" dirty="0" err="1" smtClean="0"/>
              <a:t>Re</a:t>
            </a:r>
            <a:r>
              <a:rPr lang="fr-FR" b="1" dirty="0" smtClean="0"/>
              <a:t>-</a:t>
            </a:r>
            <a:r>
              <a:rPr lang="en-GB" b="1" dirty="0" err="1" smtClean="0"/>
              <a:t>Contextualing</a:t>
            </a:r>
            <a:r>
              <a:rPr lang="fr-FR" b="1" dirty="0" smtClean="0"/>
              <a:t> </a:t>
            </a:r>
            <a:r>
              <a:rPr lang="en-US" altLang="zh-TW" b="1" dirty="0" smtClean="0"/>
              <a:t>GUS</a:t>
            </a:r>
            <a:r>
              <a:rPr lang="fr-FR" b="1" dirty="0" smtClean="0"/>
              <a:t>:</a:t>
            </a:r>
            <a:br>
              <a:rPr lang="fr-FR" b="1" dirty="0" smtClean="0"/>
            </a:br>
            <a:r>
              <a:rPr lang="en-GB" b="1" dirty="0" smtClean="0"/>
              <a:t>What</a:t>
            </a:r>
            <a:r>
              <a:rPr lang="fr-FR" b="1" dirty="0" smtClean="0"/>
              <a:t> Challenges to </a:t>
            </a:r>
            <a:r>
              <a:rPr lang="en-GB" b="1" dirty="0" smtClean="0"/>
              <a:t>Whom</a:t>
            </a:r>
            <a:r>
              <a:rPr lang="fr-FR" b="1" dirty="0" smtClean="0"/>
              <a:t>? 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55365"/>
            <a:ext cx="8136904" cy="4525963"/>
          </a:xfrm>
        </p:spPr>
        <p:txBody>
          <a:bodyPr>
            <a:normAutofit fontScale="92500" lnSpcReduction="20000"/>
          </a:bodyPr>
          <a:lstStyle/>
          <a:p>
            <a:r>
              <a:rPr lang="fr-FR" sz="2800" dirty="0" smtClean="0"/>
              <a:t>Public Attitudes in Fragile </a:t>
            </a:r>
            <a:r>
              <a:rPr lang="en-GB" sz="2800" dirty="0" smtClean="0"/>
              <a:t>environments</a:t>
            </a:r>
            <a:r>
              <a:rPr lang="fr-FR" sz="2800" dirty="0" smtClean="0"/>
              <a:t>: </a:t>
            </a:r>
            <a:r>
              <a:rPr lang="en-GB" sz="2800" dirty="0" smtClean="0"/>
              <a:t>fragmenting</a:t>
            </a:r>
            <a:r>
              <a:rPr lang="fr-FR" sz="2800" dirty="0" smtClean="0"/>
              <a:t> or </a:t>
            </a:r>
            <a:r>
              <a:rPr lang="en-GB" sz="2800" dirty="0" smtClean="0"/>
              <a:t>integrating?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No </a:t>
            </a:r>
            <a:r>
              <a:rPr lang="en-GB" sz="2800" dirty="0" smtClean="0"/>
              <a:t>Community</a:t>
            </a:r>
            <a:r>
              <a:rPr lang="en-GB" sz="2800" i="1" dirty="0" smtClean="0"/>
              <a:t> without </a:t>
            </a:r>
            <a:r>
              <a:rPr lang="en-GB" sz="2800" dirty="0" smtClean="0"/>
              <a:t>Human</a:t>
            </a:r>
            <a:r>
              <a:rPr lang="fr-FR" sz="2800" dirty="0" smtClean="0"/>
              <a:t> </a:t>
            </a:r>
            <a:r>
              <a:rPr lang="en-GB" sz="2800" dirty="0" smtClean="0"/>
              <a:t>Solidarity</a:t>
            </a:r>
            <a:r>
              <a:rPr lang="fr-FR" sz="2800" dirty="0" smtClean="0"/>
              <a:t>: </a:t>
            </a:r>
          </a:p>
          <a:p>
            <a:pPr marL="0" indent="0">
              <a:buNone/>
            </a:pPr>
            <a:r>
              <a:rPr lang="fr-FR" sz="2800" dirty="0" smtClean="0"/>
              <a:t>    - </a:t>
            </a:r>
            <a:r>
              <a:rPr lang="en-GB" sz="2800" dirty="0" smtClean="0"/>
              <a:t>Possibility</a:t>
            </a:r>
            <a:r>
              <a:rPr lang="fr-FR" sz="2800" dirty="0" smtClean="0"/>
              <a:t> of multiple </a:t>
            </a:r>
            <a:r>
              <a:rPr lang="en-GB" sz="2800" dirty="0" smtClean="0"/>
              <a:t>identities</a:t>
            </a:r>
            <a:r>
              <a:rPr lang="fr-FR" sz="2800" dirty="0" smtClean="0"/>
              <a:t> and publics</a:t>
            </a:r>
            <a:br>
              <a:rPr lang="fr-FR" sz="2800" dirty="0" smtClean="0"/>
            </a:br>
            <a:r>
              <a:rPr lang="fr-FR" sz="2800" dirty="0" smtClean="0"/>
              <a:t>    - </a:t>
            </a:r>
            <a:r>
              <a:rPr lang="en-GB" sz="2800" dirty="0" smtClean="0"/>
              <a:t>Solidarity</a:t>
            </a:r>
            <a:r>
              <a:rPr lang="fr-FR" sz="2800" dirty="0" smtClean="0"/>
              <a:t> </a:t>
            </a:r>
            <a:r>
              <a:rPr lang="en-GB" sz="2800" dirty="0" smtClean="0"/>
              <a:t>with</a:t>
            </a:r>
            <a:r>
              <a:rPr lang="fr-FR" sz="2800" dirty="0" smtClean="0"/>
              <a:t> </a:t>
            </a:r>
            <a:r>
              <a:rPr lang="en-GB" sz="2800" dirty="0" smtClean="0"/>
              <a:t>affected</a:t>
            </a:r>
            <a:r>
              <a:rPr lang="fr-FR" sz="2800" dirty="0" smtClean="0"/>
              <a:t> people </a:t>
            </a:r>
            <a:r>
              <a:rPr lang="en-GB" sz="2800" dirty="0" smtClean="0"/>
              <a:t>is</a:t>
            </a:r>
            <a:r>
              <a:rPr lang="fr-FR" sz="2800" dirty="0" smtClean="0"/>
              <a:t> </a:t>
            </a:r>
            <a:r>
              <a:rPr lang="en-GB" sz="2800" dirty="0" smtClean="0"/>
              <a:t>empowering</a:t>
            </a:r>
          </a:p>
          <a:p>
            <a:r>
              <a:rPr lang="fr-FR" sz="2800" dirty="0" smtClean="0"/>
              <a:t>Critical and Creative Engagements </a:t>
            </a:r>
            <a:r>
              <a:rPr lang="en-GB" sz="2800" dirty="0" smtClean="0"/>
              <a:t>with</a:t>
            </a:r>
            <a:r>
              <a:rPr lang="fr-FR" sz="2800" dirty="0" smtClean="0"/>
              <a:t> perspective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- </a:t>
            </a:r>
            <a:r>
              <a:rPr lang="en-GB" sz="2800" dirty="0" smtClean="0"/>
              <a:t>Engaging</a:t>
            </a:r>
            <a:r>
              <a:rPr lang="fr-FR" sz="2800" dirty="0" smtClean="0"/>
              <a:t> </a:t>
            </a:r>
            <a:r>
              <a:rPr lang="en-GB" sz="2800" dirty="0" smtClean="0"/>
              <a:t>with</a:t>
            </a:r>
            <a:r>
              <a:rPr lang="fr-FR" sz="2800" dirty="0" smtClean="0"/>
              <a:t> the social </a:t>
            </a:r>
            <a:r>
              <a:rPr lang="en-GB" sz="2800" dirty="0" smtClean="0"/>
              <a:t>field</a:t>
            </a:r>
            <a:r>
              <a:rPr lang="fr-FR" sz="2800" dirty="0" smtClean="0"/>
              <a:t> </a:t>
            </a:r>
            <a:br>
              <a:rPr lang="fr-FR" sz="2800" dirty="0" smtClean="0"/>
            </a:br>
            <a:r>
              <a:rPr lang="fr-FR" sz="2800" dirty="0" smtClean="0"/>
              <a:t>    - New </a:t>
            </a:r>
            <a:r>
              <a:rPr lang="en-GB" sz="2800" dirty="0" smtClean="0"/>
              <a:t>Regional</a:t>
            </a:r>
            <a:r>
              <a:rPr lang="fr-FR" sz="2800" dirty="0" smtClean="0"/>
              <a:t> Public </a:t>
            </a:r>
            <a:r>
              <a:rPr lang="en-GB" sz="2800" dirty="0" smtClean="0"/>
              <a:t>Knowledge</a:t>
            </a:r>
          </a:p>
          <a:p>
            <a:r>
              <a:rPr lang="fr-FR" sz="2800" dirty="0" smtClean="0"/>
              <a:t>New </a:t>
            </a:r>
            <a:r>
              <a:rPr lang="en-GB" sz="2800" dirty="0" smtClean="0"/>
              <a:t>Platforms</a:t>
            </a:r>
            <a:r>
              <a:rPr lang="fr-FR" sz="2800" dirty="0" smtClean="0"/>
              <a:t>: Co-production of </a:t>
            </a:r>
            <a:r>
              <a:rPr lang="en-GB" sz="2800" dirty="0" smtClean="0"/>
              <a:t>knowledge</a:t>
            </a:r>
            <a:r>
              <a:rPr lang="fr-FR" sz="2800" dirty="0" smtClean="0"/>
              <a:t> and </a:t>
            </a:r>
            <a:r>
              <a:rPr lang="en-GB" sz="2800" dirty="0" smtClean="0"/>
              <a:t>policy</a:t>
            </a:r>
            <a:r>
              <a:rPr lang="fr-FR" sz="2800" dirty="0" smtClean="0"/>
              <a:t> </a:t>
            </a:r>
            <a:r>
              <a:rPr lang="en-GB" sz="2800" dirty="0" smtClean="0"/>
              <a:t>learning</a:t>
            </a:r>
          </a:p>
          <a:p>
            <a:r>
              <a:rPr lang="en-GB" sz="2800" dirty="0" smtClean="0"/>
              <a:t>Need</a:t>
            </a:r>
            <a:r>
              <a:rPr lang="fr-FR" sz="2800" dirty="0" smtClean="0"/>
              <a:t> for </a:t>
            </a:r>
            <a:r>
              <a:rPr lang="en-GB" sz="2800" dirty="0" smtClean="0"/>
              <a:t>Knowledge</a:t>
            </a:r>
            <a:r>
              <a:rPr lang="fr-FR" sz="2800" dirty="0" smtClean="0"/>
              <a:t> Brokers and Policy Dialogue </a:t>
            </a:r>
            <a:r>
              <a:rPr lang="en-GB" sz="2800" dirty="0" smtClean="0"/>
              <a:t>promoters</a:t>
            </a:r>
            <a:r>
              <a:rPr lang="fr-FR" sz="2800" dirty="0" smtClean="0"/>
              <a:t> (</a:t>
            </a:r>
            <a:r>
              <a:rPr lang="en-GB" sz="2800" dirty="0" smtClean="0"/>
              <a:t>within</a:t>
            </a:r>
            <a:r>
              <a:rPr lang="fr-FR" sz="2800" dirty="0" smtClean="0"/>
              <a:t> and </a:t>
            </a:r>
            <a:r>
              <a:rPr lang="en-GB" sz="2800" dirty="0" err="1" smtClean="0"/>
              <a:t>crossborders</a:t>
            </a:r>
            <a:r>
              <a:rPr lang="fr-FR" sz="2800" dirty="0" smtClean="0"/>
              <a:t>)</a:t>
            </a:r>
          </a:p>
          <a:p>
            <a:endParaRPr lang="fr-FR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600" dirty="0" err="1" smtClean="0"/>
              <a:t>Surichai</a:t>
            </a:r>
            <a:r>
              <a:rPr lang="fr-FR" sz="1600" dirty="0" smtClean="0"/>
              <a:t>  </a:t>
            </a:r>
            <a:r>
              <a:rPr lang="fr-FR" sz="1600" dirty="0" err="1" smtClean="0"/>
              <a:t>Wun</a:t>
            </a:r>
            <a:r>
              <a:rPr lang="fr-FR" sz="1600" dirty="0" smtClean="0"/>
              <a:t>' </a:t>
            </a:r>
            <a:r>
              <a:rPr lang="fr-FR" sz="1600" dirty="0" err="1" smtClean="0"/>
              <a:t>Gaeo</a:t>
            </a:r>
            <a:endParaRPr lang="fr-FR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016-FFE3-4A84-B0F7-8917495B88BB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2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854</TotalTime>
  <Words>426</Words>
  <Application>Microsoft Office PowerPoint</Application>
  <PresentationFormat>On-screen Show (4:3)</PresentationFormat>
  <Paragraphs>97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Cordia New</vt:lpstr>
      <vt:lpstr>新細明體</vt:lpstr>
      <vt:lpstr>Arial</vt:lpstr>
      <vt:lpstr>Calibri</vt:lpstr>
      <vt:lpstr>Cambria</vt:lpstr>
      <vt:lpstr>Symbol</vt:lpstr>
      <vt:lpstr>Adjacency</vt:lpstr>
      <vt:lpstr>Popular Movements in Asia and the Promise of Triangularity</vt:lpstr>
      <vt:lpstr>What forces will shape the future(s)?</vt:lpstr>
      <vt:lpstr>« The Asia Century » : Development Experiences in an Era of Perception Gaps and of Extremes</vt:lpstr>
      <vt:lpstr>A Polycentric World?</vt:lpstr>
      <vt:lpstr>Knowledge issues beyond industrial modernity</vt:lpstr>
      <vt:lpstr>Knowledge Cooperation: A Reality Check</vt:lpstr>
      <vt:lpstr>Knowledge Cooperation in the World of Global Risks: Who are the Actors?</vt:lpstr>
      <vt:lpstr>Knowledge Cooperation: The Promise of Triangularity </vt:lpstr>
      <vt:lpstr>Re-Contextualing GUS: What Challenges to Whom?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Cooperation in the Social Sciences and the Promise of Triangularity</dc:title>
  <dc:creator>Delegation of Thailand/Délégation de Thaïlande</dc:creator>
  <cp:lastModifiedBy>CS</cp:lastModifiedBy>
  <cp:revision>52</cp:revision>
  <cp:lastPrinted>2016-07-09T07:05:21Z</cp:lastPrinted>
  <dcterms:created xsi:type="dcterms:W3CDTF">2015-03-17T08:45:05Z</dcterms:created>
  <dcterms:modified xsi:type="dcterms:W3CDTF">2016-07-24T06:06:21Z</dcterms:modified>
</cp:coreProperties>
</file>