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0" r:id="rId4"/>
    <p:sldId id="258" r:id="rId5"/>
    <p:sldId id="263" r:id="rId6"/>
    <p:sldId id="264" r:id="rId7"/>
    <p:sldId id="265" r:id="rId8"/>
    <p:sldId id="266" r:id="rId9"/>
    <p:sldId id="268" r:id="rId10"/>
    <p:sldId id="262" r:id="rId11"/>
    <p:sldId id="261" r:id="rId12"/>
    <p:sldId id="259" r:id="rId13"/>
    <p:sldId id="267" r:id="rId1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F9480B-98BA-4237-A638-07C46282BEAE}" type="datetimeFigureOut">
              <a:rPr lang="th-TH" smtClean="0"/>
              <a:t>25/07/59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9EDE0-48FC-44D8-9A54-818F2B2BE9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83247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09815-DB6B-4910-93F5-56EF9935C396}" type="datetime1">
              <a:rPr lang="th-TH" smtClean="0"/>
              <a:t>25/07/59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f-ZA" smtClean="0"/>
              <a:t>C.B.Wungaeo 3rd SSF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5F85-50DC-43B4-BF46-897C979666E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10879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D49B-AE65-45CE-81BC-78D0F6AA0CAC}" type="datetime1">
              <a:rPr lang="th-TH" smtClean="0"/>
              <a:t>25/07/59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f-ZA" smtClean="0"/>
              <a:t>C.B.Wungaeo 3rd SSF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5F85-50DC-43B4-BF46-897C979666E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36772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0CDB-49AE-40A8-827B-53746C719DAD}" type="datetime1">
              <a:rPr lang="th-TH" smtClean="0"/>
              <a:t>25/07/59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f-ZA" smtClean="0"/>
              <a:t>C.B.Wungaeo 3rd SSF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5F85-50DC-43B4-BF46-897C979666E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18164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65DE9-E5A4-422F-83C9-0FFD7E3976F3}" type="datetime1">
              <a:rPr lang="th-TH" smtClean="0"/>
              <a:t>25/07/59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f-ZA" smtClean="0"/>
              <a:t>C.B.Wungaeo 3rd SSF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5F85-50DC-43B4-BF46-897C979666E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36865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BB8C-34FA-4C85-B4B5-B6FF9478BF24}" type="datetime1">
              <a:rPr lang="th-TH" smtClean="0"/>
              <a:t>25/07/59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f-ZA" smtClean="0"/>
              <a:t>C.B.Wungaeo 3rd SSF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5F85-50DC-43B4-BF46-897C979666E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72908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CED7A-0BA4-4231-B9EB-F253C6C00560}" type="datetime1">
              <a:rPr lang="th-TH" smtClean="0"/>
              <a:t>25/07/59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f-ZA" smtClean="0"/>
              <a:t>C.B.Wungaeo 3rd SSF</a:t>
            </a: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5F85-50DC-43B4-BF46-897C979666E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11700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FF794-90C9-4A5C-A288-01EFEABF49C0}" type="datetime1">
              <a:rPr lang="th-TH" smtClean="0"/>
              <a:t>25/07/59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f-ZA" smtClean="0"/>
              <a:t>C.B.Wungaeo 3rd SSF</a:t>
            </a:r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5F85-50DC-43B4-BF46-897C979666E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39818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F52A-A88C-4811-B2E0-53BFF4F3C259}" type="datetime1">
              <a:rPr lang="th-TH" smtClean="0"/>
              <a:t>25/07/59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f-ZA" smtClean="0"/>
              <a:t>C.B.Wungaeo 3rd SSF</a:t>
            </a: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5F85-50DC-43B4-BF46-897C979666E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2305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807E-1541-4491-8A3A-B04BED058298}" type="datetime1">
              <a:rPr lang="th-TH" smtClean="0"/>
              <a:t>25/07/59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f-ZA" smtClean="0"/>
              <a:t>C.B.Wungaeo 3rd SSF</a:t>
            </a:r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5F85-50DC-43B4-BF46-897C979666E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66321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CA4B8-1312-464C-A921-6DD1D76516D2}" type="datetime1">
              <a:rPr lang="th-TH" smtClean="0"/>
              <a:t>25/07/59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f-ZA" smtClean="0"/>
              <a:t>C.B.Wungaeo 3rd SSF</a:t>
            </a: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5F85-50DC-43B4-BF46-897C979666E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13607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A33E2-1A72-458C-8C97-6C23150AD9F0}" type="datetime1">
              <a:rPr lang="th-TH" smtClean="0"/>
              <a:t>25/07/59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f-ZA" smtClean="0"/>
              <a:t>C.B.Wungaeo 3rd SSF</a:t>
            </a: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5F85-50DC-43B4-BF46-897C979666E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42631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192C2-CD31-4B61-B894-8EE23A2FF1A4}" type="datetime1">
              <a:rPr lang="th-TH" smtClean="0"/>
              <a:t>25/07/59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f-ZA" smtClean="0"/>
              <a:t>C.B.Wungaeo 3rd SSF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15F85-50DC-43B4-BF46-897C979666E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24166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draft/passage%20of%20sust%20agriculture%20SSF3.doc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l.dropboxusercontent.com/u/59856386/small%20farmers/StatPlanet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l.facebook.com/l.php?u=http%3A%2F%2Fbangkokpost.com%2Fvdo%2Fthailand%2F1002337&amp;h=NAQHolweg&amp;enc=AZM1bDuCchW97OOFPZh6X7l1lh8NL9MgZqCQBvGkibk6ENV58SNaDpDf9ghffhw4Ir0JrqFDVm1rb8K4WG-wqigj5PQfknGDf00PzANW92GKlTqmn6VqTf_l3LAnz6T8_GnMBzXuRyz3v7Bz9vtidjaaSr21sOsuzai28gtnWJw7CuRYWwdQUzm9h7X_twE3MeFcCOpcpY7SCio22YKGES8L&amp;s=1" TargetMode="External"/><Relationship Id="rId2" Type="http://schemas.openxmlformats.org/officeDocument/2006/relationships/hyperlink" Target="https://www.facebook.com/hashtag/thailand?source=feed_text&amp;story_id=10153964010582713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thailandyoungfarmers/photos/pcb.286645625013808/286645121680525/?type=3&amp;theate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Sustainability Transition:</a:t>
            </a:r>
            <a:r>
              <a:rPr lang="en-US" dirty="0"/>
              <a:t> </a:t>
            </a:r>
            <a:r>
              <a:rPr lang="en-US" dirty="0" smtClean="0"/>
              <a:t>Food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451564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8991853"/>
              </p:ext>
            </p:extLst>
          </p:nvPr>
        </p:nvGraphicFramePr>
        <p:xfrm>
          <a:off x="251520" y="1086802"/>
          <a:ext cx="8363271" cy="58046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2410"/>
                <a:gridCol w="1278812"/>
                <a:gridCol w="1291485"/>
                <a:gridCol w="1454429"/>
                <a:gridCol w="1881706"/>
                <a:gridCol w="1454429"/>
              </a:tblGrid>
              <a:tr h="6839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Issues</a:t>
                      </a:r>
                      <a:endParaRPr lang="en-US" sz="1600" dirty="0">
                        <a:effectLst/>
                        <a:latin typeface="TH SarabunPSK"/>
                        <a:ea typeface="Calibri"/>
                      </a:endParaRPr>
                    </a:p>
                  </a:txBody>
                  <a:tcPr marL="64136" marR="6413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Before the movement</a:t>
                      </a:r>
                      <a:endParaRPr lang="en-US" sz="1600">
                        <a:effectLst/>
                        <a:latin typeface="TH SarabunPSK"/>
                        <a:ea typeface="Calibri"/>
                      </a:endParaRPr>
                    </a:p>
                  </a:txBody>
                  <a:tcPr marL="64136" marR="6413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1977-86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B.E. 2520</a:t>
                      </a:r>
                      <a:endParaRPr lang="en-US" sz="1600">
                        <a:effectLst/>
                        <a:latin typeface="TH SarabunPSK"/>
                        <a:ea typeface="Calibri"/>
                      </a:endParaRPr>
                    </a:p>
                  </a:txBody>
                  <a:tcPr marL="64136" marR="6413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1987-96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2530</a:t>
                      </a:r>
                      <a:endParaRPr lang="en-US" sz="1600">
                        <a:effectLst/>
                        <a:latin typeface="TH SarabunPSK"/>
                        <a:ea typeface="Calibri"/>
                      </a:endParaRPr>
                    </a:p>
                  </a:txBody>
                  <a:tcPr marL="64136" marR="6413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1997-2006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2540</a:t>
                      </a:r>
                      <a:endParaRPr lang="en-US" sz="1600">
                        <a:effectLst/>
                        <a:latin typeface="TH SarabunPSK"/>
                        <a:ea typeface="Calibri"/>
                      </a:endParaRPr>
                    </a:p>
                  </a:txBody>
                  <a:tcPr marL="64136" marR="6413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2007 +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2550  </a:t>
                      </a:r>
                      <a:endParaRPr lang="en-US" sz="1600">
                        <a:effectLst/>
                        <a:latin typeface="TH SarabunPSK"/>
                        <a:ea typeface="Calibri"/>
                      </a:endParaRPr>
                    </a:p>
                  </a:txBody>
                  <a:tcPr marL="64136" marR="64136" marT="0" marB="0"/>
                </a:tc>
              </a:tr>
              <a:tr h="8569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Dominant thinking</a:t>
                      </a:r>
                      <a:endParaRPr lang="en-US" sz="1600" dirty="0">
                        <a:effectLst/>
                        <a:latin typeface="TH SarabunPSK"/>
                        <a:ea typeface="Calibri"/>
                      </a:endParaRPr>
                    </a:p>
                  </a:txBody>
                  <a:tcPr marL="64136" marR="6413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modernization</a:t>
                      </a:r>
                      <a:endParaRPr lang="en-US" sz="1600">
                        <a:effectLst/>
                        <a:latin typeface="TH SarabunPSK"/>
                        <a:ea typeface="Calibri"/>
                      </a:endParaRPr>
                    </a:p>
                  </a:txBody>
                  <a:tcPr marL="64136" marR="6413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Self-reliance</a:t>
                      </a:r>
                      <a:endParaRPr lang="en-US" sz="1600">
                        <a:effectLst/>
                        <a:latin typeface="TH SarabunPSK"/>
                        <a:ea typeface="Calibri"/>
                      </a:endParaRPr>
                    </a:p>
                  </a:txBody>
                  <a:tcPr marL="64136" marR="6413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Fukuoka Natural agriculture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H SarabunPSK"/>
                        <a:ea typeface="Calibri"/>
                      </a:endParaRPr>
                    </a:p>
                  </a:txBody>
                  <a:tcPr marL="64136" marR="6413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New theory agriculture/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sufficiency economy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Organic Farming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Food Safety</a:t>
                      </a:r>
                      <a:endParaRPr lang="en-US" sz="1600">
                        <a:effectLst/>
                        <a:latin typeface="TH SarabunPSK"/>
                        <a:ea typeface="Calibri"/>
                      </a:endParaRPr>
                    </a:p>
                  </a:txBody>
                  <a:tcPr marL="64136" marR="6413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Food resources and  food security</a:t>
                      </a:r>
                      <a:endParaRPr lang="en-US" sz="1600">
                        <a:effectLst/>
                        <a:latin typeface="TH SarabunPSK"/>
                        <a:ea typeface="Calibri"/>
                      </a:endParaRPr>
                    </a:p>
                  </a:txBody>
                  <a:tcPr marL="64136" marR="64136" marT="0" marB="0"/>
                </a:tc>
              </a:tr>
              <a:tr h="14995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Emerging technology</a:t>
                      </a:r>
                      <a:endParaRPr lang="en-US" sz="1600">
                        <a:effectLst/>
                        <a:latin typeface="TH SarabunPSK"/>
                        <a:ea typeface="Calibri"/>
                      </a:endParaRPr>
                    </a:p>
                  </a:txBody>
                  <a:tcPr marL="64136" marR="6413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Green revolution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Mono crop, high yield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Gene revolution GMOs (1996)</a:t>
                      </a:r>
                      <a:endParaRPr lang="en-US" sz="1600">
                        <a:effectLst/>
                        <a:latin typeface="TH SarabunPSK"/>
                        <a:ea typeface="Calibri"/>
                      </a:endParaRPr>
                    </a:p>
                  </a:txBody>
                  <a:tcPr marL="64136" marR="6413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Integrated farming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Agro-forestry</a:t>
                      </a:r>
                      <a:endParaRPr lang="en-US" sz="1600" dirty="0">
                        <a:effectLst/>
                        <a:latin typeface="TH SarabunPSK"/>
                        <a:ea typeface="Calibri"/>
                      </a:endParaRPr>
                    </a:p>
                  </a:txBody>
                  <a:tcPr marL="64136" marR="6413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Natural control </a:t>
                      </a:r>
                      <a:endParaRPr lang="en-US" sz="1600">
                        <a:effectLst/>
                        <a:latin typeface="TH SarabunPSK"/>
                        <a:ea typeface="Calibri"/>
                      </a:endParaRPr>
                    </a:p>
                  </a:txBody>
                  <a:tcPr marL="64136" marR="6413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Organic farming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Integrated farming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Traditional variety improvement</a:t>
                      </a:r>
                      <a:endParaRPr lang="en-US" sz="1600">
                        <a:effectLst/>
                        <a:latin typeface="TH SarabunPSK"/>
                        <a:ea typeface="Calibri"/>
                      </a:endParaRPr>
                    </a:p>
                  </a:txBody>
                  <a:tcPr marL="64136" marR="6413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Organic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Genetic,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Standard,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Less water variety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H SarabunPSK"/>
                        <a:ea typeface="Calibri"/>
                      </a:endParaRPr>
                    </a:p>
                  </a:txBody>
                  <a:tcPr marL="64136" marR="64136" marT="0" marB="0"/>
                </a:tc>
              </a:tr>
              <a:tr h="19280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Strategy</a:t>
                      </a:r>
                      <a:endParaRPr lang="en-US" sz="1600">
                        <a:effectLst/>
                        <a:latin typeface="TH SarabunPSK"/>
                        <a:ea typeface="Calibri"/>
                      </a:endParaRPr>
                    </a:p>
                  </a:txBody>
                  <a:tcPr marL="64136" marR="6413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Transfer of technology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Input subsidy</a:t>
                      </a:r>
                      <a:endParaRPr lang="en-US" sz="1600">
                        <a:effectLst/>
                        <a:latin typeface="TH SarabunPSK"/>
                        <a:ea typeface="Calibri"/>
                      </a:endParaRPr>
                    </a:p>
                  </a:txBody>
                  <a:tcPr marL="64136" marR="6413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Individual farm model</a:t>
                      </a:r>
                      <a:endParaRPr lang="en-US" sz="1600">
                        <a:effectLst/>
                        <a:latin typeface="TH SarabunPSK"/>
                        <a:ea typeface="Calibri"/>
                      </a:endParaRPr>
                    </a:p>
                  </a:txBody>
                  <a:tcPr marL="64136" marR="6413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family farm,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organic rice farming group,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network of alternative agriculture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</a:t>
                      </a:r>
                      <a:endParaRPr lang="en-US" sz="1600">
                        <a:effectLst/>
                        <a:latin typeface="TH SarabunPSK"/>
                        <a:ea typeface="Calibri"/>
                      </a:endParaRPr>
                    </a:p>
                  </a:txBody>
                  <a:tcPr marL="64136" marR="6413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Farming household network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Alternative market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Marketing strategy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</a:t>
                      </a:r>
                      <a:r>
                        <a:rPr lang="th-TH" sz="1600">
                          <a:effectLst/>
                        </a:rPr>
                        <a:t> </a:t>
                      </a:r>
                      <a:endParaRPr lang="en-US" sz="1600">
                        <a:effectLst/>
                        <a:latin typeface="TH SarabunPSK"/>
                        <a:ea typeface="Calibri"/>
                      </a:endParaRPr>
                    </a:p>
                  </a:txBody>
                  <a:tcPr marL="64136" marR="6413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Farmer –consumer linkages,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Gene bank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Farmer’s seed development institute,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Toward Organic Asia </a:t>
                      </a:r>
                      <a:endParaRPr lang="en-US" sz="1600" dirty="0">
                        <a:effectLst/>
                        <a:latin typeface="TH SarabunPSK"/>
                        <a:ea typeface="Calibri"/>
                      </a:endParaRPr>
                    </a:p>
                  </a:txBody>
                  <a:tcPr marL="64136" marR="64136" marT="0" marB="0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65DE9-E5A4-422F-83C9-0FFD7E3976F3}" type="datetime1">
              <a:rPr lang="th-TH" smtClean="0"/>
              <a:t>25/07/59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f-ZA" smtClean="0"/>
              <a:t>C.B.Wungaeo 3rd SSF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5F85-50DC-43B4-BF46-897C979666E1}" type="slidenum">
              <a:rPr lang="th-TH" smtClean="0"/>
              <a:t>10</a:t>
            </a:fld>
            <a:endParaRPr lang="th-TH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827584" y="188640"/>
            <a:ext cx="7362336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th-TH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The Passage toward Sustainable Agriculture </a:t>
            </a:r>
            <a:br>
              <a:rPr kumimoji="0" lang="en-US" altLang="th-TH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altLang="th-TH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in Thailand</a:t>
            </a:r>
            <a:r>
              <a:rPr kumimoji="0" lang="en-US" altLang="th-TH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</a:t>
            </a:r>
            <a:endParaRPr kumimoji="0" lang="en-US" altLang="th-TH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4124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Passage toward sustainable agriculture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hlinkClick r:id="rId2" action="ppaction://hlinkfile"/>
              </a:rPr>
              <a:t>draft\passage of </a:t>
            </a:r>
            <a:r>
              <a:rPr lang="en-US" dirty="0" err="1" smtClean="0">
                <a:hlinkClick r:id="rId2" action="ppaction://hlinkfile"/>
              </a:rPr>
              <a:t>sust</a:t>
            </a:r>
            <a:r>
              <a:rPr lang="en-US" dirty="0" smtClean="0">
                <a:hlinkClick r:id="rId2" action="ppaction://hlinkfile"/>
              </a:rPr>
              <a:t> agriculture SSF3.docx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af-ZA" dirty="0" smtClean="0"/>
              <a:t> </a:t>
            </a:r>
          </a:p>
          <a:p>
            <a:pPr marL="0" indent="0">
              <a:buNone/>
            </a:pPr>
            <a:endParaRPr lang="th-TH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65DE9-E5A4-422F-83C9-0FFD7E3976F3}" type="datetime1">
              <a:rPr lang="th-TH" smtClean="0"/>
              <a:t>25/07/59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f-ZA" smtClean="0"/>
              <a:t>C.B.Wungaeo 3rd SSF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5F85-50DC-43B4-BF46-897C979666E1}" type="slidenum">
              <a:rPr lang="th-TH" smtClean="0"/>
              <a:t>11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5184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disputes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Free trade and intellectual property rights on living organism</a:t>
            </a:r>
          </a:p>
          <a:p>
            <a:r>
              <a:rPr lang="en-US" dirty="0" smtClean="0"/>
              <a:t>Land acquisition and the common</a:t>
            </a:r>
          </a:p>
          <a:p>
            <a:r>
              <a:rPr lang="en-US" dirty="0" smtClean="0"/>
              <a:t>GMO farms</a:t>
            </a:r>
          </a:p>
          <a:p>
            <a:r>
              <a:rPr lang="en-US" dirty="0" smtClean="0"/>
              <a:t>Water-energy-food nexus: dams and the river, bio-fuel</a:t>
            </a:r>
          </a:p>
          <a:p>
            <a:r>
              <a:rPr lang="en-US" dirty="0" smtClean="0"/>
              <a:t>Farm subsidies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F8175-C6D2-48FE-A5E8-A193A4D3E4A9}" type="datetime1">
              <a:rPr lang="th-TH" smtClean="0"/>
              <a:t>25/07/59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f-ZA" smtClean="0"/>
              <a:t>C.B.Wungaeo 3rd SSF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5F85-50DC-43B4-BF46-897C979666E1}" type="slidenum">
              <a:rPr lang="th-TH" smtClean="0"/>
              <a:t>12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8693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Sustainability transition and small farmers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Diversify options</a:t>
            </a:r>
          </a:p>
          <a:p>
            <a:pPr>
              <a:buFontTx/>
              <a:buChar char="-"/>
            </a:pPr>
            <a:r>
              <a:rPr lang="en-US" dirty="0" smtClean="0"/>
              <a:t>Consumption culture</a:t>
            </a:r>
          </a:p>
          <a:p>
            <a:pPr>
              <a:buFontTx/>
              <a:buChar char="-"/>
            </a:pPr>
            <a:r>
              <a:rPr lang="en-US" dirty="0" smtClean="0"/>
              <a:t>Protection of genetic resources</a:t>
            </a:r>
          </a:p>
          <a:p>
            <a:pPr>
              <a:buFontTx/>
              <a:buChar char="-"/>
            </a:pPr>
            <a:r>
              <a:rPr lang="en-US" dirty="0" smtClean="0"/>
              <a:t>Consumer-farmer</a:t>
            </a:r>
            <a:endParaRPr lang="th-TH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65DE9-E5A4-422F-83C9-0FFD7E3976F3}" type="datetime1">
              <a:rPr lang="th-TH" smtClean="0"/>
              <a:t>25/07/59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f-ZA" smtClean="0"/>
              <a:t>C.B.Wungaeo 3rd SSF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5F85-50DC-43B4-BF46-897C979666E1}" type="slidenum">
              <a:rPr lang="th-TH" smtClean="0"/>
              <a:t>13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40918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Paradoxes and Crisis</a:t>
            </a:r>
            <a:br>
              <a:rPr lang="en-US" dirty="0" smtClean="0"/>
            </a:br>
            <a:r>
              <a:rPr lang="en-US" dirty="0" smtClean="0"/>
              <a:t>in food and agriculture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Food exporter, undernourished</a:t>
            </a:r>
          </a:p>
          <a:p>
            <a:r>
              <a:rPr lang="en-US" dirty="0" smtClean="0"/>
              <a:t>Food producers, food buyers</a:t>
            </a:r>
          </a:p>
          <a:p>
            <a:r>
              <a:rPr lang="en-US" dirty="0" smtClean="0"/>
              <a:t>Low products price, high food price</a:t>
            </a:r>
          </a:p>
          <a:p>
            <a:r>
              <a:rPr lang="en-US" dirty="0" smtClean="0"/>
              <a:t>Water, food, energy nexus</a:t>
            </a:r>
          </a:p>
          <a:p>
            <a:r>
              <a:rPr lang="en-US" dirty="0" smtClean="0"/>
              <a:t>Middle income trap</a:t>
            </a:r>
          </a:p>
          <a:p>
            <a:r>
              <a:rPr lang="en-US" dirty="0" smtClean="0"/>
              <a:t>Free trade – patent of living organism</a:t>
            </a:r>
          </a:p>
          <a:p>
            <a:r>
              <a:rPr lang="en-US" dirty="0" smtClean="0"/>
              <a:t>Climate crime, conservation vs poverty</a:t>
            </a:r>
          </a:p>
          <a:p>
            <a:r>
              <a:rPr lang="en-US" dirty="0" smtClean="0"/>
              <a:t>Global vs local food, food miles</a:t>
            </a:r>
          </a:p>
          <a:p>
            <a:endParaRPr lang="th-TH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5030F-C40E-44C4-A388-ACB4295E34E6}" type="datetime1">
              <a:rPr lang="th-TH" smtClean="0"/>
              <a:t>25/07/59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f-ZA" smtClean="0"/>
              <a:t>C.B.Wungaeo 3rd SSF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5F85-50DC-43B4-BF46-897C979666E1}" type="slidenum">
              <a:rPr lang="th-TH" smtClean="0"/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16497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farms vs industrialized farm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Small farmers feed the world with less than 25% of the world's farmland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af-ZA" dirty="0" smtClean="0">
                <a:hlinkClick r:id="rId2"/>
              </a:rPr>
              <a:t>https://dl.dropboxusercontent.com/u/59856386/small%20farmers/StatPlanet.html</a:t>
            </a:r>
            <a:endParaRPr lang="af-ZA" dirty="0" smtClean="0"/>
          </a:p>
          <a:p>
            <a:pPr marL="0" indent="0">
              <a:buNone/>
            </a:pPr>
            <a:endParaRPr lang="th-TH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B24F4-8784-4BE7-B8B4-D087A4E88204}" type="datetime1">
              <a:rPr lang="th-TH" smtClean="0"/>
              <a:t>25/07/59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f-ZA" smtClean="0"/>
              <a:t>C.B.Wungaeo 3rd SSF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5F85-50DC-43B4-BF46-897C979666E1}" type="slidenum">
              <a:rPr lang="th-TH" smtClean="0"/>
              <a:t>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33175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faces of ‘farmer’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Traditional farming household- subsistence</a:t>
            </a:r>
          </a:p>
          <a:p>
            <a:r>
              <a:rPr lang="en-US" dirty="0" smtClean="0"/>
              <a:t>Conventional farming household</a:t>
            </a:r>
          </a:p>
          <a:p>
            <a:r>
              <a:rPr lang="en-US" dirty="0" smtClean="0"/>
              <a:t>Absentee farmer</a:t>
            </a:r>
          </a:p>
          <a:p>
            <a:r>
              <a:rPr lang="en-US" dirty="0" smtClean="0"/>
              <a:t>Workers in their own farm (contract farming)</a:t>
            </a:r>
          </a:p>
          <a:p>
            <a:r>
              <a:rPr lang="en-US" dirty="0" smtClean="0"/>
              <a:t>Corporate/industrialized farm</a:t>
            </a:r>
          </a:p>
          <a:p>
            <a:r>
              <a:rPr lang="en-US" dirty="0" smtClean="0"/>
              <a:t>Farmer entrepreneur</a:t>
            </a:r>
          </a:p>
          <a:p>
            <a:r>
              <a:rPr lang="en-US" dirty="0" smtClean="0"/>
              <a:t>City/urban farmer</a:t>
            </a:r>
          </a:p>
          <a:p>
            <a:r>
              <a:rPr lang="en-US" dirty="0" smtClean="0"/>
              <a:t>restaurant-farmer</a:t>
            </a:r>
            <a:endParaRPr lang="th-TH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542CC-5F30-498B-8B91-55D0C6BD83F5}" type="datetime1">
              <a:rPr lang="th-TH" smtClean="0"/>
              <a:t>25/07/59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f-ZA" smtClean="0"/>
              <a:t>C.B.Wungaeo 3rd SSF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5F85-50DC-43B4-BF46-897C979666E1}" type="slidenum">
              <a:rPr lang="th-TH" smtClean="0"/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1601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City Farm</a:t>
            </a:r>
            <a:endParaRPr lang="th-TH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65DE9-E5A4-422F-83C9-0FFD7E3976F3}" type="datetime1">
              <a:rPr lang="th-TH" smtClean="0"/>
              <a:t>25/07/59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f-ZA" smtClean="0"/>
              <a:t>C.B.Wungaeo 3rd SSF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5F85-50DC-43B4-BF46-897C979666E1}" type="slidenum">
              <a:rPr lang="th-TH" smtClean="0"/>
              <a:t>5</a:t>
            </a:fld>
            <a:endParaRPr lang="th-TH"/>
          </a:p>
        </p:txBody>
      </p:sp>
      <p:pic>
        <p:nvPicPr>
          <p:cNvPr id="2050" name="Picture 2" descr="https://scontent.xx.fbcdn.net/v/t1.0-9/404892_4212222476526_511267493_n.jpg?oh=3e61834bf8910ae748c0e70832867918&amp;oe=583166B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56791"/>
            <a:ext cx="6984776" cy="5238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5599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Roof top farm</a:t>
            </a:r>
            <a:endParaRPr lang="th-TH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65DE9-E5A4-422F-83C9-0FFD7E3976F3}" type="datetime1">
              <a:rPr lang="th-TH" smtClean="0"/>
              <a:t>25/07/59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f-ZA" smtClean="0"/>
              <a:t>C.B.Wungaeo 3rd SSF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5F85-50DC-43B4-BF46-897C979666E1}" type="slidenum">
              <a:rPr lang="th-TH" smtClean="0"/>
              <a:t>6</a:t>
            </a:fld>
            <a:endParaRPr lang="th-TH"/>
          </a:p>
        </p:txBody>
      </p:sp>
      <p:pic>
        <p:nvPicPr>
          <p:cNvPr id="3074" name="Picture 2" descr="https://scontent.xx.fbcdn.net/v/t1.0-9/12289465_10204891135270849_4536413918525761593_n.jpg?oh=7f495d27e85e441825c7fab67f0bcee8&amp;oe=57E91C38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607295"/>
            <a:ext cx="8218487" cy="4622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4218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Healthme</a:t>
            </a:r>
            <a:r>
              <a:rPr lang="en-US" dirty="0" smtClean="0"/>
              <a:t> Delivery</a:t>
            </a:r>
            <a:endParaRPr lang="th-TH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1340768"/>
            <a:ext cx="3950700" cy="5202568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65DE9-E5A4-422F-83C9-0FFD7E3976F3}" type="datetime1">
              <a:rPr lang="th-TH" smtClean="0"/>
              <a:t>25/07/59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f-ZA" smtClean="0"/>
              <a:t>C.B.Wungaeo 3rd SSF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5F85-50DC-43B4-BF46-897C979666E1}" type="slidenum">
              <a:rPr lang="th-TH" smtClean="0"/>
              <a:t>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2126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Contract Farming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Contract farming, ideally, can be successful for both investors and farmer. In reality, most farmers in </a:t>
            </a:r>
            <a:r>
              <a:rPr lang="en-US" dirty="0">
                <a:hlinkClick r:id="rId2"/>
              </a:rPr>
              <a:t>‪#‎Thailand‬</a:t>
            </a:r>
            <a:r>
              <a:rPr lang="en-US" dirty="0"/>
              <a:t> do not have much negotiation power and lack adequate support.</a:t>
            </a:r>
          </a:p>
          <a:p>
            <a:r>
              <a:rPr lang="en-US" dirty="0">
                <a:hlinkClick r:id="rId3"/>
              </a:rPr>
              <a:t>Pros and cons of contract farming in Thailand (VIDEO)</a:t>
            </a:r>
            <a:endParaRPr lang="en-US" dirty="0"/>
          </a:p>
          <a:p>
            <a:r>
              <a:rPr lang="en-US" cap="all" dirty="0"/>
              <a:t>BANGKOKPOST.COM|BY POST PUBLISHING PCL.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th-TH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65DE9-E5A4-422F-83C9-0FFD7E3976F3}" type="datetime1">
              <a:rPr lang="th-TH" smtClean="0"/>
              <a:t>25/07/59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f-ZA" smtClean="0"/>
              <a:t>C.B.Wungaeo 3rd SSF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5F85-50DC-43B4-BF46-897C979666E1}" type="slidenum">
              <a:rPr lang="th-TH" smtClean="0"/>
              <a:t>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165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Yong Farmers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af-ZA" dirty="0" smtClean="0">
                <a:hlinkClick r:id="rId2"/>
              </a:rPr>
              <a:t>https://www.facebook.com/thailandyoungfarmers/photos/pcb.286645625013808/286645121680525/?type=3&amp;theater</a:t>
            </a:r>
            <a:endParaRPr lang="af-ZA" dirty="0" smtClean="0"/>
          </a:p>
          <a:p>
            <a:pPr marL="0" indent="0">
              <a:buNone/>
            </a:pPr>
            <a:endParaRPr lang="th-TH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65DE9-E5A4-422F-83C9-0FFD7E3976F3}" type="datetime1">
              <a:rPr lang="th-TH" smtClean="0"/>
              <a:t>25/07/59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f-ZA" smtClean="0"/>
              <a:t>C.B.Wungaeo 3rd SSF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5F85-50DC-43B4-BF46-897C979666E1}" type="slidenum">
              <a:rPr lang="th-TH" smtClean="0"/>
              <a:t>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72433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377</Words>
  <Application>Microsoft Office PowerPoint</Application>
  <PresentationFormat>On-screen Show (4:3)</PresentationFormat>
  <Paragraphs>140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Sustainability Transition: Food</vt:lpstr>
      <vt:lpstr>The Paradoxes and Crisis in food and agriculture</vt:lpstr>
      <vt:lpstr>Small farms vs industrialized farm</vt:lpstr>
      <vt:lpstr>Changing faces of ‘farmer’</vt:lpstr>
      <vt:lpstr>City Farm</vt:lpstr>
      <vt:lpstr>Roof top farm</vt:lpstr>
      <vt:lpstr>Healthme Delivery</vt:lpstr>
      <vt:lpstr>Contract Farming</vt:lpstr>
      <vt:lpstr>Yong Farmers</vt:lpstr>
      <vt:lpstr>The Passage toward Sustainable Agriculture  in Thailand   </vt:lpstr>
      <vt:lpstr>Passage toward sustainable agriculture</vt:lpstr>
      <vt:lpstr>Policy disputes</vt:lpstr>
      <vt:lpstr>Sustainability transition and small farmers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Sustainability Transition: Food</dc:title>
  <dc:creator>HPProBook6470b</dc:creator>
  <cp:lastModifiedBy>HPProBook6470b</cp:lastModifiedBy>
  <cp:revision>12</cp:revision>
  <dcterms:created xsi:type="dcterms:W3CDTF">2016-07-24T21:46:53Z</dcterms:created>
  <dcterms:modified xsi:type="dcterms:W3CDTF">2016-07-24T23:55:47Z</dcterms:modified>
</cp:coreProperties>
</file>