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63" r:id="rId3"/>
    <p:sldId id="257" r:id="rId4"/>
    <p:sldId id="258" r:id="rId5"/>
    <p:sldId id="259" r:id="rId6"/>
    <p:sldId id="260" r:id="rId7"/>
    <p:sldId id="261" r:id="rId8"/>
    <p:sldId id="264" r:id="rId9"/>
    <p:sldId id="283" r:id="rId10"/>
    <p:sldId id="262" r:id="rId11"/>
    <p:sldId id="265" r:id="rId12"/>
    <p:sldId id="266" r:id="rId13"/>
    <p:sldId id="268" r:id="rId14"/>
    <p:sldId id="269" r:id="rId15"/>
    <p:sldId id="270" r:id="rId16"/>
    <p:sldId id="271" r:id="rId17"/>
    <p:sldId id="272" r:id="rId18"/>
    <p:sldId id="273" r:id="rId19"/>
    <p:sldId id="274" r:id="rId20"/>
    <p:sldId id="276" r:id="rId21"/>
    <p:sldId id="275" r:id="rId22"/>
    <p:sldId id="267" r:id="rId23"/>
    <p:sldId id="277" r:id="rId24"/>
    <p:sldId id="284" r:id="rId25"/>
    <p:sldId id="278" r:id="rId26"/>
    <p:sldId id="281" r:id="rId27"/>
    <p:sldId id="279" r:id="rId28"/>
    <p:sldId id="282" r:id="rId29"/>
    <p:sldId id="286" r:id="rId30"/>
    <p:sldId id="280" r:id="rId31"/>
    <p:sldId id="285" r:id="rId3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85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5A95F4-B21D-41E8-BDAF-C4A682F6E9AD}" type="datetimeFigureOut">
              <a:rPr lang="zh-TW" altLang="en-US" smtClean="0"/>
              <a:t>2016/7/27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C94F8A-9642-4B51-9B95-0E5D2DD0B02E}" type="slidenum">
              <a:rPr lang="zh-TW" altLang="en-US" smtClean="0"/>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268930E8-65F3-45CD-B5E6-7EAED0AC3495}" type="slidenum">
              <a:rPr lang="zh-CN" altLang="en-US"/>
              <a:pPr/>
              <a:t>20</a:t>
            </a:fld>
            <a:endParaRPr lang="en-US" altLang="zh-CN"/>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r>
              <a:rPr lang="en-GB" altLang="zh-TW" smtClean="0"/>
              <a:t>Marriner S. Eccles, a former chairman of the Federal Reserve, described in the 1920s, when people "with great economic power had an undue influence in making the rules of the economic game. </a:t>
            </a:r>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D235AAE8-23D1-40B7-90CA-7DF3EC948DFA}" type="datetimeFigureOut">
              <a:rPr lang="zh-TW" altLang="en-US" smtClean="0"/>
              <a:t>2016/7/27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14BC618-B10F-4051-8F81-CC8CFC8B1905}"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235AAE8-23D1-40B7-90CA-7DF3EC948DFA}" type="datetimeFigureOut">
              <a:rPr lang="zh-TW" altLang="en-US" smtClean="0"/>
              <a:t>2016/7/27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14BC618-B10F-4051-8F81-CC8CFC8B1905}"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235AAE8-23D1-40B7-90CA-7DF3EC948DFA}" type="datetimeFigureOut">
              <a:rPr lang="zh-TW" altLang="en-US" smtClean="0"/>
              <a:t>2016/7/27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14BC618-B10F-4051-8F81-CC8CFC8B1905}"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235AAE8-23D1-40B7-90CA-7DF3EC948DFA}" type="datetimeFigureOut">
              <a:rPr lang="zh-TW" altLang="en-US" smtClean="0"/>
              <a:t>2016/7/27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14BC618-B10F-4051-8F81-CC8CFC8B1905}"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D235AAE8-23D1-40B7-90CA-7DF3EC948DFA}" type="datetimeFigureOut">
              <a:rPr lang="zh-TW" altLang="en-US" smtClean="0"/>
              <a:t>2016/7/27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14BC618-B10F-4051-8F81-CC8CFC8B1905}"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D235AAE8-23D1-40B7-90CA-7DF3EC948DFA}" type="datetimeFigureOut">
              <a:rPr lang="zh-TW" altLang="en-US" smtClean="0"/>
              <a:t>2016/7/27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14BC618-B10F-4051-8F81-CC8CFC8B1905}"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D235AAE8-23D1-40B7-90CA-7DF3EC948DFA}" type="datetimeFigureOut">
              <a:rPr lang="zh-TW" altLang="en-US" smtClean="0"/>
              <a:t>2016/7/27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14BC618-B10F-4051-8F81-CC8CFC8B1905}"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D235AAE8-23D1-40B7-90CA-7DF3EC948DFA}" type="datetimeFigureOut">
              <a:rPr lang="zh-TW" altLang="en-US" smtClean="0"/>
              <a:t>2016/7/27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14BC618-B10F-4051-8F81-CC8CFC8B1905}"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235AAE8-23D1-40B7-90CA-7DF3EC948DFA}" type="datetimeFigureOut">
              <a:rPr lang="zh-TW" altLang="en-US" smtClean="0"/>
              <a:t>2016/7/27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14BC618-B10F-4051-8F81-CC8CFC8B1905}"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D235AAE8-23D1-40B7-90CA-7DF3EC948DFA}" type="datetimeFigureOut">
              <a:rPr lang="zh-TW" altLang="en-US" smtClean="0"/>
              <a:t>2016/7/27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14BC618-B10F-4051-8F81-CC8CFC8B1905}"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D235AAE8-23D1-40B7-90CA-7DF3EC948DFA}" type="datetimeFigureOut">
              <a:rPr lang="zh-TW" altLang="en-US" smtClean="0"/>
              <a:t>2016/7/27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14BC618-B10F-4051-8F81-CC8CFC8B1905}"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35AAE8-23D1-40B7-90CA-7DF3EC948DFA}" type="datetimeFigureOut">
              <a:rPr lang="zh-TW" altLang="en-US" smtClean="0"/>
              <a:t>2016/7/27</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4BC618-B10F-4051-8F81-CC8CFC8B1905}"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ucdp.uu.s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11560" y="1484784"/>
            <a:ext cx="7772400" cy="1470025"/>
          </a:xfrm>
        </p:spPr>
        <p:txBody>
          <a:bodyPr/>
          <a:lstStyle/>
          <a:p>
            <a:r>
              <a:rPr lang="en-US" altLang="zh-TW" dirty="0" smtClean="0"/>
              <a:t>More Science or Ethnics in</a:t>
            </a:r>
            <a:br>
              <a:rPr lang="en-US" altLang="zh-TW" dirty="0" smtClean="0"/>
            </a:br>
            <a:r>
              <a:rPr lang="en-US" altLang="zh-TW" dirty="0" smtClean="0"/>
              <a:t>Economics and Finance?</a:t>
            </a:r>
            <a:endParaRPr lang="zh-TW" altLang="en-US" dirty="0"/>
          </a:p>
        </p:txBody>
      </p:sp>
      <p:sp>
        <p:nvSpPr>
          <p:cNvPr id="3" name="副標題 2"/>
          <p:cNvSpPr>
            <a:spLocks noGrp="1"/>
          </p:cNvSpPr>
          <p:nvPr>
            <p:ph type="subTitle" idx="1"/>
          </p:nvPr>
        </p:nvSpPr>
        <p:spPr>
          <a:xfrm>
            <a:off x="1331640" y="3501008"/>
            <a:ext cx="6400800" cy="1752600"/>
          </a:xfrm>
        </p:spPr>
        <p:txBody>
          <a:bodyPr/>
          <a:lstStyle/>
          <a:p>
            <a:endParaRPr lang="zh-TW"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t>UCDP Uppsala Conflict Data Program</a:t>
            </a:r>
            <a:endParaRPr lang="zh-TW" altLang="zh-TW" dirty="0"/>
          </a:p>
          <a:p>
            <a:r>
              <a:rPr lang="en-US" altLang="zh-TW" dirty="0"/>
              <a:t>Number of Conflicts</a:t>
            </a:r>
            <a:endParaRPr lang="zh-TW" altLang="zh-TW" dirty="0"/>
          </a:p>
          <a:p>
            <a:r>
              <a:rPr lang="en-US" altLang="zh-TW" u="sng" dirty="0">
                <a:hlinkClick r:id="rId2"/>
              </a:rPr>
              <a:t>http://ucdp.uu.se/#/encyclopedia</a:t>
            </a:r>
            <a:endParaRPr lang="zh-TW" altLang="zh-TW" dirty="0"/>
          </a:p>
          <a:p>
            <a:r>
              <a:rPr lang="en-US" altLang="zh-TW" dirty="0"/>
              <a:t>Number of Deaths</a:t>
            </a:r>
            <a:endParaRPr lang="zh-TW" altLang="zh-TW" dirty="0"/>
          </a:p>
          <a:p>
            <a:r>
              <a:rPr lang="en-US" altLang="zh-TW" u="sng" dirty="0">
                <a:hlinkClick r:id="rId2"/>
              </a:rPr>
              <a:t>http://ucdp.uu.se/#/exploratory</a:t>
            </a:r>
            <a:endParaRPr lang="zh-TW" altLang="zh-TW" dirty="0"/>
          </a:p>
          <a:p>
            <a:pPr>
              <a:buNone/>
            </a:pPr>
            <a:endParaRPr lang="zh-TW"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Wage our hope on Science</a:t>
            </a:r>
            <a:endParaRPr lang="zh-TW" altLang="en-US" dirty="0"/>
          </a:p>
        </p:txBody>
      </p:sp>
      <p:sp>
        <p:nvSpPr>
          <p:cNvPr id="3" name="內容版面配置區 2"/>
          <p:cNvSpPr>
            <a:spLocks noGrp="1"/>
          </p:cNvSpPr>
          <p:nvPr>
            <p:ph idx="1"/>
          </p:nvPr>
        </p:nvSpPr>
        <p:spPr/>
        <p:txBody>
          <a:bodyPr/>
          <a:lstStyle/>
          <a:p>
            <a:r>
              <a:rPr lang="en-US" altLang="zh-TW" dirty="0"/>
              <a:t>Before Fukushima, Japanese scientists and engineers assured that disaster like this would never happen. In the name of Technology and Science!</a:t>
            </a:r>
            <a:endParaRPr lang="zh-TW" altLang="zh-TW" dirty="0"/>
          </a:p>
          <a:p>
            <a:endParaRPr lang="zh-TW"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GB" altLang="zh-CN" sz="2800" dirty="0" smtClean="0">
                <a:solidFill>
                  <a:srgbClr val="0D0C0B"/>
                </a:solidFill>
                <a:latin typeface="Comic Sans MS" pitchFamily="66" charset="0"/>
                <a:cs typeface="Arial" charset="0"/>
              </a:rPr>
              <a:t>Black-</a:t>
            </a:r>
            <a:r>
              <a:rPr lang="en-GB" altLang="zh-CN" sz="2800" dirty="0" err="1" smtClean="0">
                <a:solidFill>
                  <a:srgbClr val="0D0C0B"/>
                </a:solidFill>
                <a:latin typeface="Comic Sans MS" pitchFamily="66" charset="0"/>
                <a:cs typeface="Arial" charset="0"/>
              </a:rPr>
              <a:t>Scholes</a:t>
            </a:r>
            <a:r>
              <a:rPr lang="en-GB" altLang="zh-CN" sz="2800" dirty="0" smtClean="0">
                <a:solidFill>
                  <a:srgbClr val="0D0C0B"/>
                </a:solidFill>
                <a:latin typeface="Comic Sans MS" pitchFamily="66" charset="0"/>
                <a:cs typeface="Arial" charset="0"/>
              </a:rPr>
              <a:t> model</a:t>
            </a:r>
          </a:p>
          <a:p>
            <a:r>
              <a:rPr lang="en-GB" altLang="zh-CN" sz="2800" dirty="0" smtClean="0">
                <a:solidFill>
                  <a:srgbClr val="0D0C0B"/>
                </a:solidFill>
                <a:latin typeface="Comic Sans MS" pitchFamily="66" charset="0"/>
                <a:cs typeface="Arial" charset="0"/>
              </a:rPr>
              <a:t>1998</a:t>
            </a:r>
            <a:r>
              <a:rPr lang="en-GB" altLang="zh-TW" dirty="0" smtClean="0">
                <a:solidFill>
                  <a:srgbClr val="669900"/>
                </a:solidFill>
                <a:latin typeface="Comic Sans MS" pitchFamily="66" charset="0"/>
                <a:cs typeface="Arial" charset="0"/>
              </a:rPr>
              <a:t> </a:t>
            </a:r>
            <a:r>
              <a:rPr lang="en-GB" altLang="zh-CN" dirty="0" smtClean="0">
                <a:solidFill>
                  <a:srgbClr val="FF3300"/>
                </a:solidFill>
                <a:latin typeface="Comic Sans MS" pitchFamily="66" charset="0"/>
                <a:cs typeface="Arial" charset="0"/>
              </a:rPr>
              <a:t>Long Term Capital Management</a:t>
            </a:r>
            <a:endParaRPr lang="en-US" altLang="zh-CN" dirty="0" smtClean="0">
              <a:solidFill>
                <a:srgbClr val="FF3300"/>
              </a:solidFill>
              <a:latin typeface="Comic Sans MS" pitchFamily="66" charset="0"/>
              <a:cs typeface="Times New Roman" pitchFamily="18" charset="0"/>
            </a:endParaRPr>
          </a:p>
          <a:p>
            <a:endParaRPr lang="zh-TW"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74638"/>
            <a:ext cx="8435280" cy="778098"/>
          </a:xfrm>
        </p:spPr>
        <p:txBody>
          <a:bodyPr>
            <a:noAutofit/>
          </a:bodyPr>
          <a:lstStyle/>
          <a:p>
            <a:r>
              <a:rPr lang="en-US" altLang="zh-TW" sz="3200" dirty="0" smtClean="0">
                <a:latin typeface="Calibri" pitchFamily="34" charset="0"/>
              </a:rPr>
              <a:t>Derivatives: </a:t>
            </a:r>
            <a:r>
              <a:rPr lang="zh-TW" altLang="zh-TW" sz="3200" dirty="0">
                <a:latin typeface="Calibri" pitchFamily="34" charset="0"/>
              </a:rPr>
              <a:t> </a:t>
            </a:r>
            <a:r>
              <a:rPr lang="en-US" altLang="zh-TW" sz="3200" dirty="0">
                <a:latin typeface="Calibri" pitchFamily="34" charset="0"/>
              </a:rPr>
              <a:t>Don Quixote-like </a:t>
            </a:r>
            <a:r>
              <a:rPr lang="en-US" altLang="zh-TW" sz="3200" dirty="0" smtClean="0">
                <a:latin typeface="Calibri" pitchFamily="34" charset="0"/>
              </a:rPr>
              <a:t>(or smart ass’) endeavor </a:t>
            </a:r>
            <a:r>
              <a:rPr lang="en-US" altLang="zh-TW" sz="3200" dirty="0">
                <a:latin typeface="Calibri" pitchFamily="34" charset="0"/>
              </a:rPr>
              <a:t>to conquer uncertainty</a:t>
            </a:r>
            <a:endParaRPr lang="zh-TW" altLang="en-US" sz="3200" dirty="0">
              <a:latin typeface="Calibri" pitchFamily="34" charset="0"/>
            </a:endParaRPr>
          </a:p>
        </p:txBody>
      </p:sp>
      <p:sp>
        <p:nvSpPr>
          <p:cNvPr id="3" name="內容版面配置區 2"/>
          <p:cNvSpPr>
            <a:spLocks noGrp="1"/>
          </p:cNvSpPr>
          <p:nvPr>
            <p:ph idx="1"/>
          </p:nvPr>
        </p:nvSpPr>
        <p:spPr>
          <a:xfrm>
            <a:off x="467544" y="1196752"/>
            <a:ext cx="8229600" cy="3960440"/>
          </a:xfrm>
        </p:spPr>
        <p:txBody>
          <a:bodyPr>
            <a:noAutofit/>
          </a:bodyPr>
          <a:lstStyle/>
          <a:p>
            <a:pPr algn="just"/>
            <a:r>
              <a:rPr lang="en-US" altLang="zh-TW" sz="2400" dirty="0">
                <a:solidFill>
                  <a:srgbClr val="000000"/>
                </a:solidFill>
                <a:latin typeface="Calibri" pitchFamily="34" charset="0"/>
              </a:rPr>
              <a:t>Derivatives are not transactions in shares of stock or interest rates, in human lives, in houses vulnerable to fire, or in home mortgages. </a:t>
            </a:r>
            <a:r>
              <a:rPr lang="en-US" altLang="zh-TW" sz="2400" i="1" dirty="0">
                <a:solidFill>
                  <a:srgbClr val="C00000"/>
                </a:solidFill>
                <a:latin typeface="Calibri" pitchFamily="34" charset="0"/>
              </a:rPr>
              <a:t>The product in derivative transaction is uncertainty itself</a:t>
            </a:r>
            <a:r>
              <a:rPr lang="en-US" altLang="zh-TW" sz="2400" dirty="0">
                <a:solidFill>
                  <a:srgbClr val="000000"/>
                </a:solidFill>
                <a:latin typeface="Calibri" pitchFamily="34" charset="0"/>
              </a:rPr>
              <a:t>. </a:t>
            </a:r>
            <a:r>
              <a:rPr lang="en-US" altLang="zh-TW" sz="2000" dirty="0">
                <a:solidFill>
                  <a:srgbClr val="000000"/>
                </a:solidFill>
                <a:latin typeface="Calibri" pitchFamily="34" charset="0"/>
              </a:rPr>
              <a:t>(Peter L. Bernstein </a:t>
            </a:r>
            <a:r>
              <a:rPr lang="en-US" altLang="zh-TW" sz="2000" i="1" dirty="0">
                <a:solidFill>
                  <a:srgbClr val="000000"/>
                </a:solidFill>
                <a:latin typeface="Calibri" pitchFamily="34" charset="0"/>
              </a:rPr>
              <a:t>Against The Gods </a:t>
            </a:r>
            <a:r>
              <a:rPr lang="en-US" altLang="zh-TW" sz="2000" dirty="0">
                <a:solidFill>
                  <a:srgbClr val="000000"/>
                </a:solidFill>
                <a:latin typeface="Calibri" pitchFamily="34" charset="0"/>
              </a:rPr>
              <a:t>314)</a:t>
            </a:r>
            <a:endParaRPr lang="zh-TW" altLang="zh-TW" sz="2000" dirty="0">
              <a:solidFill>
                <a:srgbClr val="000000"/>
              </a:solidFill>
              <a:latin typeface="Calibri" pitchFamily="34" charset="0"/>
            </a:endParaRPr>
          </a:p>
          <a:p>
            <a:pPr algn="just"/>
            <a:r>
              <a:rPr lang="en-US" altLang="zh-TW" sz="2400" dirty="0">
                <a:solidFill>
                  <a:srgbClr val="000000"/>
                </a:solidFill>
                <a:latin typeface="Calibri" pitchFamily="34" charset="0"/>
              </a:rPr>
              <a:t>The financial solvency of these institutions supports the financial solvency of the world economic system itself. Every single day, they are involved in millions of transactions involving trillions of dollars in a complex set of arrangements whose smooth functioning is essential. The margin for error is miniscule. </a:t>
            </a:r>
            <a:r>
              <a:rPr lang="en-US" altLang="zh-TW" sz="2400" dirty="0">
                <a:solidFill>
                  <a:srgbClr val="C00000"/>
                </a:solidFill>
                <a:latin typeface="Calibri" pitchFamily="34" charset="0"/>
              </a:rPr>
              <a:t>Poor controls over the size and diversification of exposures are intolerable when the underlying volatility of the derivatives is so high and when so much is at stake beyond the fortunes of any single institution. </a:t>
            </a:r>
            <a:r>
              <a:rPr lang="en-US" altLang="zh-TW" sz="2000" dirty="0">
                <a:solidFill>
                  <a:srgbClr val="000000"/>
                </a:solidFill>
                <a:latin typeface="Calibri" pitchFamily="34" charset="0"/>
              </a:rPr>
              <a:t>(Bernstein 327)</a:t>
            </a:r>
            <a:endParaRPr lang="zh-TW" altLang="en-US" sz="2000" dirty="0">
              <a:solidFill>
                <a:srgbClr val="000000"/>
              </a:solidFill>
              <a:latin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251520" y="620688"/>
            <a:ext cx="8568952" cy="5832648"/>
          </a:xfrm>
        </p:spPr>
        <p:txBody>
          <a:bodyPr>
            <a:normAutofit/>
          </a:bodyPr>
          <a:lstStyle/>
          <a:p>
            <a:pPr algn="just">
              <a:buNone/>
            </a:pPr>
            <a:r>
              <a:rPr lang="en-US" altLang="zh-TW" sz="2000" dirty="0" smtClean="0">
                <a:solidFill>
                  <a:srgbClr val="000000"/>
                </a:solidFill>
                <a:latin typeface="Calibri" pitchFamily="34" charset="0"/>
              </a:rPr>
              <a:t>	We cannot enter data about the future into the computer because such data are inaccessible to us. So we pour in data from the past to fuel the decision-making mechanisms created by our models, be they linear or nonlinear. </a:t>
            </a:r>
            <a:r>
              <a:rPr lang="en-US" altLang="zh-TW" sz="2000" dirty="0" smtClean="0">
                <a:solidFill>
                  <a:srgbClr val="C00000"/>
                </a:solidFill>
                <a:latin typeface="Calibri" pitchFamily="34" charset="0"/>
              </a:rPr>
              <a:t>But therein lies the logician’ s trap: past data from real life constitute a sequence of events rather than a set of independent observations, which is what the laws of probability demand. </a:t>
            </a:r>
            <a:r>
              <a:rPr lang="en-US" altLang="zh-TW" sz="2000" dirty="0" smtClean="0">
                <a:solidFill>
                  <a:srgbClr val="000000"/>
                </a:solidFill>
                <a:latin typeface="Calibri" pitchFamily="34" charset="0"/>
              </a:rPr>
              <a:t>History provides us with only one sample of the economy and the capital markets, not with thousands of separate and randomly distributed numbers</a:t>
            </a:r>
            <a:r>
              <a:rPr lang="en-US" altLang="zh-TW" sz="2000" dirty="0" smtClean="0">
                <a:solidFill>
                  <a:srgbClr val="7030A0"/>
                </a:solidFill>
                <a:latin typeface="Calibri" pitchFamily="34" charset="0"/>
              </a:rPr>
              <a:t>. Even though many economic and financial variables fall into distributions that approximate a bell curve, the picture is never perfect. </a:t>
            </a:r>
            <a:r>
              <a:rPr lang="en-US" altLang="zh-TW" sz="2000" dirty="0" smtClean="0">
                <a:solidFill>
                  <a:srgbClr val="C00000"/>
                </a:solidFill>
                <a:latin typeface="Calibri" pitchFamily="34" charset="0"/>
              </a:rPr>
              <a:t>Once again, resemblance to truth is not the same as truth. It is in those outliers and imperfections that the wildness lurks</a:t>
            </a:r>
            <a:r>
              <a:rPr lang="en-US" altLang="zh-TW" sz="2000" dirty="0" smtClean="0">
                <a:solidFill>
                  <a:srgbClr val="000000"/>
                </a:solidFill>
                <a:latin typeface="Calibri" pitchFamily="34" charset="0"/>
              </a:rPr>
              <a:t>. </a:t>
            </a:r>
            <a:endParaRPr lang="zh-TW" altLang="zh-TW" sz="2000" dirty="0" smtClean="0">
              <a:solidFill>
                <a:srgbClr val="000000"/>
              </a:solidFill>
              <a:latin typeface="Calibri" pitchFamily="34" charset="0"/>
            </a:endParaRPr>
          </a:p>
          <a:p>
            <a:pPr algn="just">
              <a:buNone/>
            </a:pPr>
            <a:r>
              <a:rPr lang="en-US" altLang="zh-TW" sz="2000" dirty="0" smtClean="0">
                <a:solidFill>
                  <a:srgbClr val="000000"/>
                </a:solidFill>
                <a:latin typeface="Calibri" pitchFamily="34" charset="0"/>
              </a:rPr>
              <a:t>	Finally, the science of risk management sometimes creates new risks even as it brings old risks under control. </a:t>
            </a:r>
            <a:r>
              <a:rPr lang="en-US" altLang="zh-TW" sz="2000" dirty="0" smtClean="0">
                <a:solidFill>
                  <a:srgbClr val="C00000"/>
                </a:solidFill>
                <a:latin typeface="Calibri" pitchFamily="34" charset="0"/>
              </a:rPr>
              <a:t>Our faith in risk management encourages us to take risks we would not otherwise take</a:t>
            </a:r>
            <a:r>
              <a:rPr lang="en-US" altLang="zh-TW" sz="2000" dirty="0" smtClean="0">
                <a:solidFill>
                  <a:srgbClr val="000000"/>
                </a:solidFill>
                <a:latin typeface="Calibri" pitchFamily="34" charset="0"/>
              </a:rPr>
              <a:t>…Derivative financial instruments designed as hedges have tempted investors to transform them into speculative vehicles with sleigh-rides for payoffs and involving risks that no corporate risk manager should contemplate.</a:t>
            </a:r>
          </a:p>
          <a:p>
            <a:pPr algn="r">
              <a:buNone/>
            </a:pPr>
            <a:r>
              <a:rPr lang="en-US" altLang="zh-TW" sz="2000" dirty="0" smtClean="0">
                <a:solidFill>
                  <a:srgbClr val="000000"/>
                </a:solidFill>
                <a:latin typeface="Calibri" pitchFamily="34" charset="0"/>
              </a:rPr>
              <a:t> (Bernstein 335)</a:t>
            </a:r>
            <a:endParaRPr lang="zh-TW" altLang="en-US" sz="2000" dirty="0">
              <a:solidFill>
                <a:srgbClr val="000000"/>
              </a:solidFill>
              <a:latin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7584" y="764704"/>
            <a:ext cx="7772400" cy="646584"/>
          </a:xfrm>
        </p:spPr>
        <p:txBody>
          <a:bodyPr>
            <a:normAutofit fontScale="90000"/>
          </a:bodyPr>
          <a:lstStyle/>
          <a:p>
            <a:r>
              <a:rPr lang="en-US" altLang="zh-TW" dirty="0" smtClean="0">
                <a:latin typeface="Calibri" pitchFamily="34" charset="0"/>
              </a:rPr>
              <a:t>Basel II: risk management</a:t>
            </a:r>
            <a:endParaRPr lang="zh-TW" altLang="en-US" dirty="0">
              <a:latin typeface="Calibri" pitchFamily="34" charset="0"/>
            </a:endParaRPr>
          </a:p>
        </p:txBody>
      </p:sp>
      <p:sp>
        <p:nvSpPr>
          <p:cNvPr id="3" name="內容版面配置區 2"/>
          <p:cNvSpPr>
            <a:spLocks noGrp="1"/>
          </p:cNvSpPr>
          <p:nvPr>
            <p:ph idx="1"/>
          </p:nvPr>
        </p:nvSpPr>
        <p:spPr>
          <a:xfrm>
            <a:off x="539552" y="1628800"/>
            <a:ext cx="8604448" cy="4587850"/>
          </a:xfrm>
        </p:spPr>
        <p:txBody>
          <a:bodyPr>
            <a:normAutofit lnSpcReduction="10000"/>
          </a:bodyPr>
          <a:lstStyle/>
          <a:p>
            <a:pPr>
              <a:buNone/>
            </a:pPr>
            <a:r>
              <a:rPr lang="en-US" altLang="zh-TW" sz="2800" dirty="0" smtClean="0">
                <a:solidFill>
                  <a:srgbClr val="000000"/>
                </a:solidFill>
                <a:latin typeface="Calibri" pitchFamily="34" charset="0"/>
              </a:rPr>
              <a:t>Three pillars:  (1) risk-sensitive minimum capital requirements, (2) supervisory review and (3) market discipline.</a:t>
            </a:r>
          </a:p>
          <a:p>
            <a:pPr>
              <a:buNone/>
            </a:pPr>
            <a:r>
              <a:rPr lang="en-US" altLang="zh-TW" sz="2800" dirty="0" smtClean="0">
                <a:solidFill>
                  <a:srgbClr val="000000"/>
                </a:solidFill>
                <a:latin typeface="Calibri" pitchFamily="34" charset="0"/>
              </a:rPr>
              <a:t>Quantifiable risks: credit risk, operational risk, market risk</a:t>
            </a:r>
          </a:p>
          <a:p>
            <a:pPr>
              <a:buNone/>
            </a:pPr>
            <a:r>
              <a:rPr lang="en-US" altLang="zh-TW" sz="2400" dirty="0" smtClean="0">
                <a:solidFill>
                  <a:srgbClr val="000000"/>
                </a:solidFill>
                <a:latin typeface="Calibri" pitchFamily="34" charset="0"/>
              </a:rPr>
              <a:t>An  OECD study suggests that bank regulation based on the Basel accords </a:t>
            </a:r>
            <a:r>
              <a:rPr lang="en-US" altLang="zh-TW" sz="2400" dirty="0" smtClean="0">
                <a:solidFill>
                  <a:srgbClr val="C00000"/>
                </a:solidFill>
                <a:latin typeface="Calibri" pitchFamily="34" charset="0"/>
              </a:rPr>
              <a:t>encourage unconventional business practices </a:t>
            </a:r>
            <a:r>
              <a:rPr lang="en-US" altLang="zh-TW" sz="2400" dirty="0" smtClean="0">
                <a:solidFill>
                  <a:srgbClr val="000000"/>
                </a:solidFill>
                <a:latin typeface="Calibri" pitchFamily="34" charset="0"/>
              </a:rPr>
              <a:t>and contributed to or even reinforced adverse systemic shocks that </a:t>
            </a:r>
            <a:r>
              <a:rPr lang="en-US" altLang="zh-TW" sz="2400" dirty="0" err="1" smtClean="0">
                <a:solidFill>
                  <a:srgbClr val="000000"/>
                </a:solidFill>
                <a:latin typeface="Calibri" pitchFamily="34" charset="0"/>
              </a:rPr>
              <a:t>materialised</a:t>
            </a:r>
            <a:r>
              <a:rPr lang="en-US" altLang="zh-TW" sz="2400" dirty="0" smtClean="0">
                <a:solidFill>
                  <a:srgbClr val="000000"/>
                </a:solidFill>
                <a:latin typeface="Calibri" pitchFamily="34" charset="0"/>
              </a:rPr>
              <a:t> during the financial crisis. According to the study, capital regulation based on risk-weighted assets encourages innovation designed to </a:t>
            </a:r>
            <a:r>
              <a:rPr lang="en-US" altLang="zh-TW" sz="2400" dirty="0" smtClean="0">
                <a:solidFill>
                  <a:srgbClr val="C00000"/>
                </a:solidFill>
                <a:latin typeface="Calibri" pitchFamily="34" charset="0"/>
              </a:rPr>
              <a:t>circumvent regulatory requirements and shifts banks' focus away from their core economic functions</a:t>
            </a:r>
            <a:r>
              <a:rPr lang="en-US" altLang="zh-TW" sz="2400" dirty="0" smtClean="0">
                <a:solidFill>
                  <a:srgbClr val="000000"/>
                </a:solidFill>
                <a:latin typeface="Calibri" pitchFamily="34" charset="0"/>
              </a:rPr>
              <a:t>. (</a:t>
            </a:r>
            <a:r>
              <a:rPr lang="en-US" altLang="zh-TW" sz="2400" dirty="0" err="1" smtClean="0">
                <a:solidFill>
                  <a:srgbClr val="000000"/>
                </a:solidFill>
                <a:latin typeface="Calibri" pitchFamily="34" charset="0"/>
              </a:rPr>
              <a:t>wikipedia</a:t>
            </a:r>
            <a:r>
              <a:rPr lang="en-US" altLang="zh-TW" sz="2400" dirty="0" smtClean="0">
                <a:solidFill>
                  <a:srgbClr val="000000"/>
                </a:solidFill>
                <a:latin typeface="Calibri" pitchFamily="34" charset="0"/>
              </a:rPr>
              <a:t>, “Basel II”)</a:t>
            </a:r>
            <a:endParaRPr lang="zh-TW" altLang="en-US" sz="2400" dirty="0">
              <a:solidFill>
                <a:srgbClr val="000000"/>
              </a:solidFill>
              <a:latin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7584" y="404664"/>
            <a:ext cx="7772400" cy="358552"/>
          </a:xfrm>
        </p:spPr>
        <p:txBody>
          <a:bodyPr>
            <a:normAutofit fontScale="90000"/>
          </a:bodyPr>
          <a:lstStyle/>
          <a:p>
            <a:r>
              <a:rPr lang="en-US" altLang="zh-TW" sz="3600" dirty="0" smtClean="0">
                <a:latin typeface="Comic Sans MS" pitchFamily="66" charset="0"/>
              </a:rPr>
              <a:t>Value at Risk: risk measurement </a:t>
            </a:r>
            <a:endParaRPr lang="zh-TW" altLang="en-US" sz="3600" dirty="0">
              <a:latin typeface="Comic Sans MS" pitchFamily="66" charset="0"/>
            </a:endParaRPr>
          </a:p>
        </p:txBody>
      </p:sp>
      <p:sp>
        <p:nvSpPr>
          <p:cNvPr id="3" name="內容版面配置區 2"/>
          <p:cNvSpPr>
            <a:spLocks noGrp="1"/>
          </p:cNvSpPr>
          <p:nvPr>
            <p:ph idx="1"/>
          </p:nvPr>
        </p:nvSpPr>
        <p:spPr>
          <a:xfrm>
            <a:off x="539552" y="764704"/>
            <a:ext cx="8136904" cy="5832648"/>
          </a:xfrm>
        </p:spPr>
        <p:txBody>
          <a:bodyPr>
            <a:normAutofit fontScale="92500" lnSpcReduction="10000"/>
          </a:bodyPr>
          <a:lstStyle/>
          <a:p>
            <a:pPr>
              <a:buNone/>
            </a:pPr>
            <a:r>
              <a:rPr lang="en-US" altLang="zh-TW" sz="2000" dirty="0" err="1" smtClean="0">
                <a:solidFill>
                  <a:srgbClr val="000000"/>
                </a:solidFill>
                <a:latin typeface="Calibri" pitchFamily="34" charset="0"/>
              </a:rPr>
              <a:t>VaR</a:t>
            </a:r>
            <a:r>
              <a:rPr lang="en-US" altLang="zh-TW" sz="2000" dirty="0" smtClean="0">
                <a:solidFill>
                  <a:srgbClr val="000000"/>
                </a:solidFill>
                <a:latin typeface="Calibri" pitchFamily="34" charset="0"/>
              </a:rPr>
              <a:t> has been controversial since it moved from trading desks into the public eye in 1994. Nassim </a:t>
            </a:r>
            <a:r>
              <a:rPr lang="en-US" altLang="zh-TW" sz="2000" dirty="0" err="1" smtClean="0">
                <a:solidFill>
                  <a:srgbClr val="000000"/>
                </a:solidFill>
                <a:latin typeface="Calibri" pitchFamily="34" charset="0"/>
              </a:rPr>
              <a:t>Taleb</a:t>
            </a:r>
            <a:r>
              <a:rPr lang="en-US" altLang="zh-TW" sz="2000" dirty="0" smtClean="0">
                <a:solidFill>
                  <a:srgbClr val="000000"/>
                </a:solidFill>
                <a:latin typeface="Calibri" pitchFamily="34" charset="0"/>
              </a:rPr>
              <a:t> claimed </a:t>
            </a:r>
            <a:r>
              <a:rPr lang="en-US" altLang="zh-TW" sz="2000" dirty="0" err="1" smtClean="0">
                <a:solidFill>
                  <a:srgbClr val="000000"/>
                </a:solidFill>
                <a:latin typeface="Calibri" pitchFamily="34" charset="0"/>
              </a:rPr>
              <a:t>VaR</a:t>
            </a:r>
            <a:r>
              <a:rPr lang="en-US" altLang="zh-TW" sz="2000" dirty="0" smtClean="0">
                <a:solidFill>
                  <a:srgbClr val="000000"/>
                </a:solidFill>
                <a:latin typeface="Calibri" pitchFamily="34" charset="0"/>
              </a:rPr>
              <a:t>:</a:t>
            </a:r>
            <a:endParaRPr lang="zh-TW" altLang="zh-TW" sz="2000" dirty="0" smtClean="0">
              <a:solidFill>
                <a:srgbClr val="000000"/>
              </a:solidFill>
              <a:latin typeface="Calibri" pitchFamily="34" charset="0"/>
            </a:endParaRPr>
          </a:p>
          <a:p>
            <a:pPr lvl="0"/>
            <a:r>
              <a:rPr lang="en-US" altLang="zh-TW" sz="2000" dirty="0" smtClean="0">
                <a:solidFill>
                  <a:srgbClr val="000000"/>
                </a:solidFill>
                <a:latin typeface="Calibri" pitchFamily="34" charset="0"/>
              </a:rPr>
              <a:t>Ignored 2,500 years of experience in favor of untested models built by non-traders</a:t>
            </a:r>
            <a:endParaRPr lang="zh-TW" altLang="zh-TW" sz="2000" dirty="0" smtClean="0">
              <a:solidFill>
                <a:srgbClr val="000000"/>
              </a:solidFill>
              <a:latin typeface="Calibri" pitchFamily="34" charset="0"/>
            </a:endParaRPr>
          </a:p>
          <a:p>
            <a:pPr lvl="0"/>
            <a:r>
              <a:rPr lang="en-US" altLang="zh-TW" sz="2000" dirty="0" smtClean="0">
                <a:solidFill>
                  <a:srgbClr val="000000"/>
                </a:solidFill>
                <a:latin typeface="Calibri" pitchFamily="34" charset="0"/>
              </a:rPr>
              <a:t>Was charlatanism because it claimed to estimate the risks of rare events, which is impossible</a:t>
            </a:r>
            <a:endParaRPr lang="zh-TW" altLang="zh-TW" sz="2000" dirty="0" smtClean="0">
              <a:solidFill>
                <a:srgbClr val="000000"/>
              </a:solidFill>
              <a:latin typeface="Calibri" pitchFamily="34" charset="0"/>
            </a:endParaRPr>
          </a:p>
          <a:p>
            <a:pPr lvl="0"/>
            <a:r>
              <a:rPr lang="en-US" altLang="zh-TW" sz="2000" dirty="0" smtClean="0">
                <a:solidFill>
                  <a:srgbClr val="000000"/>
                </a:solidFill>
                <a:latin typeface="Calibri" pitchFamily="34" charset="0"/>
              </a:rPr>
              <a:t>Gave false confidence</a:t>
            </a:r>
            <a:endParaRPr lang="zh-TW" altLang="zh-TW" sz="2000" dirty="0" smtClean="0">
              <a:solidFill>
                <a:srgbClr val="000000"/>
              </a:solidFill>
              <a:latin typeface="Calibri" pitchFamily="34" charset="0"/>
            </a:endParaRPr>
          </a:p>
          <a:p>
            <a:pPr lvl="0"/>
            <a:r>
              <a:rPr lang="en-US" altLang="zh-TW" sz="2000" dirty="0" smtClean="0">
                <a:solidFill>
                  <a:srgbClr val="000000"/>
                </a:solidFill>
                <a:latin typeface="Calibri" pitchFamily="34" charset="0"/>
              </a:rPr>
              <a:t>Would be exploited by traders</a:t>
            </a:r>
            <a:endParaRPr lang="zh-TW" altLang="zh-TW" sz="2000" dirty="0" smtClean="0">
              <a:solidFill>
                <a:srgbClr val="000000"/>
              </a:solidFill>
              <a:latin typeface="Calibri" pitchFamily="34" charset="0"/>
            </a:endParaRPr>
          </a:p>
          <a:p>
            <a:pPr>
              <a:buNone/>
            </a:pPr>
            <a:r>
              <a:rPr lang="en-US" altLang="zh-TW" sz="2000" dirty="0" smtClean="0">
                <a:solidFill>
                  <a:srgbClr val="000000"/>
                </a:solidFill>
                <a:latin typeface="Calibri" pitchFamily="34" charset="0"/>
              </a:rPr>
              <a:t>In 2008 David Einhorn in </a:t>
            </a:r>
            <a:r>
              <a:rPr lang="en-US" altLang="zh-TW" sz="2000" i="1" dirty="0" smtClean="0">
                <a:solidFill>
                  <a:srgbClr val="000000"/>
                </a:solidFill>
                <a:latin typeface="Calibri" pitchFamily="34" charset="0"/>
              </a:rPr>
              <a:t>Global Association of Risk Professionals Review </a:t>
            </a:r>
            <a:r>
              <a:rPr lang="en-US" altLang="zh-TW" sz="2000" dirty="0" smtClean="0">
                <a:solidFill>
                  <a:srgbClr val="000000"/>
                </a:solidFill>
                <a:latin typeface="Calibri" pitchFamily="34" charset="0"/>
              </a:rPr>
              <a:t>compared </a:t>
            </a:r>
            <a:r>
              <a:rPr lang="en-US" altLang="zh-TW" sz="2000" dirty="0" err="1" smtClean="0">
                <a:solidFill>
                  <a:srgbClr val="000000"/>
                </a:solidFill>
                <a:latin typeface="Calibri" pitchFamily="34" charset="0"/>
              </a:rPr>
              <a:t>VaR</a:t>
            </a:r>
            <a:r>
              <a:rPr lang="en-US" altLang="zh-TW" sz="2000" dirty="0" smtClean="0">
                <a:solidFill>
                  <a:srgbClr val="000000"/>
                </a:solidFill>
                <a:latin typeface="Calibri" pitchFamily="34" charset="0"/>
              </a:rPr>
              <a:t> to "an airbag that works all the time, except when you have a car accident." He further charged that </a:t>
            </a:r>
            <a:r>
              <a:rPr lang="en-US" altLang="zh-TW" sz="2000" dirty="0" err="1" smtClean="0">
                <a:solidFill>
                  <a:srgbClr val="000000"/>
                </a:solidFill>
                <a:latin typeface="Calibri" pitchFamily="34" charset="0"/>
              </a:rPr>
              <a:t>VaR</a:t>
            </a:r>
            <a:r>
              <a:rPr lang="en-US" altLang="zh-TW" sz="2000" dirty="0" smtClean="0">
                <a:solidFill>
                  <a:srgbClr val="000000"/>
                </a:solidFill>
                <a:latin typeface="Calibri" pitchFamily="34" charset="0"/>
              </a:rPr>
              <a:t>:</a:t>
            </a:r>
            <a:endParaRPr lang="zh-TW" altLang="zh-TW" sz="2000" dirty="0" smtClean="0">
              <a:solidFill>
                <a:srgbClr val="000000"/>
              </a:solidFill>
              <a:latin typeface="Calibri" pitchFamily="34" charset="0"/>
            </a:endParaRPr>
          </a:p>
          <a:p>
            <a:pPr lvl="0"/>
            <a:r>
              <a:rPr lang="en-US" altLang="zh-TW" sz="2000" dirty="0" smtClean="0">
                <a:solidFill>
                  <a:srgbClr val="000000"/>
                </a:solidFill>
                <a:latin typeface="Calibri" pitchFamily="34" charset="0"/>
              </a:rPr>
              <a:t>Led to excessive risk-taking and leverage at financial institutions</a:t>
            </a:r>
            <a:endParaRPr lang="zh-TW" altLang="zh-TW" sz="2000" dirty="0" smtClean="0">
              <a:solidFill>
                <a:srgbClr val="000000"/>
              </a:solidFill>
              <a:latin typeface="Calibri" pitchFamily="34" charset="0"/>
            </a:endParaRPr>
          </a:p>
          <a:p>
            <a:pPr lvl="0"/>
            <a:r>
              <a:rPr lang="en-US" altLang="zh-TW" sz="2000" dirty="0" smtClean="0">
                <a:solidFill>
                  <a:srgbClr val="000000"/>
                </a:solidFill>
                <a:latin typeface="Calibri" pitchFamily="34" charset="0"/>
              </a:rPr>
              <a:t>Focused on the manageable risks near the center of the distribution and ignored the tails</a:t>
            </a:r>
            <a:endParaRPr lang="zh-TW" altLang="zh-TW" sz="2000" dirty="0" smtClean="0">
              <a:solidFill>
                <a:srgbClr val="000000"/>
              </a:solidFill>
              <a:latin typeface="Calibri" pitchFamily="34" charset="0"/>
            </a:endParaRPr>
          </a:p>
          <a:p>
            <a:pPr lvl="0"/>
            <a:r>
              <a:rPr lang="en-US" altLang="zh-TW" sz="2000" dirty="0" smtClean="0">
                <a:solidFill>
                  <a:srgbClr val="000000"/>
                </a:solidFill>
                <a:latin typeface="Calibri" pitchFamily="34" charset="0"/>
              </a:rPr>
              <a:t>Created an incentive to take "excessive but remote risks"</a:t>
            </a:r>
            <a:endParaRPr lang="zh-TW" altLang="zh-TW" sz="2000" dirty="0" smtClean="0">
              <a:solidFill>
                <a:srgbClr val="000000"/>
              </a:solidFill>
              <a:latin typeface="Calibri" pitchFamily="34" charset="0"/>
            </a:endParaRPr>
          </a:p>
          <a:p>
            <a:pPr lvl="0"/>
            <a:r>
              <a:rPr lang="en-US" altLang="zh-TW" sz="2000" dirty="0" smtClean="0">
                <a:solidFill>
                  <a:srgbClr val="000000"/>
                </a:solidFill>
                <a:latin typeface="Calibri" pitchFamily="34" charset="0"/>
              </a:rPr>
              <a:t>Was "potentially catastrophic when its use creates a false sense of security among senior executives and watchdogs.“</a:t>
            </a:r>
          </a:p>
          <a:p>
            <a:pPr algn="r">
              <a:buNone/>
            </a:pPr>
            <a:r>
              <a:rPr lang="en-US" altLang="zh-TW" sz="2000" dirty="0" smtClean="0">
                <a:solidFill>
                  <a:srgbClr val="000000"/>
                </a:solidFill>
                <a:latin typeface="Calibri" pitchFamily="34" charset="0"/>
              </a:rPr>
              <a:t>(Wikipedia ‘Value at Risk’)</a:t>
            </a:r>
            <a:endParaRPr lang="zh-TW" altLang="en-US" sz="2000" dirty="0">
              <a:solidFill>
                <a:srgbClr val="000000"/>
              </a:solidFill>
              <a:latin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6800" y="838200"/>
            <a:ext cx="7772400" cy="430560"/>
          </a:xfrm>
        </p:spPr>
        <p:txBody>
          <a:bodyPr>
            <a:normAutofit fontScale="90000"/>
          </a:bodyPr>
          <a:lstStyle/>
          <a:p>
            <a:r>
              <a:rPr lang="en-US" altLang="zh-TW" sz="4000" dirty="0" smtClean="0">
                <a:latin typeface="Comic Sans MS" pitchFamily="66" charset="0"/>
              </a:rPr>
              <a:t>Recipe for Disaster</a:t>
            </a:r>
            <a:endParaRPr lang="zh-TW" altLang="en-US" sz="4000" dirty="0">
              <a:latin typeface="Comic Sans MS" pitchFamily="66" charset="0"/>
            </a:endParaRPr>
          </a:p>
        </p:txBody>
      </p:sp>
      <p:sp>
        <p:nvSpPr>
          <p:cNvPr id="3" name="內容版面配置區 2"/>
          <p:cNvSpPr>
            <a:spLocks noGrp="1"/>
          </p:cNvSpPr>
          <p:nvPr>
            <p:ph idx="1"/>
          </p:nvPr>
        </p:nvSpPr>
        <p:spPr>
          <a:xfrm>
            <a:off x="0" y="1982118"/>
            <a:ext cx="9036496" cy="4875882"/>
          </a:xfrm>
        </p:spPr>
        <p:txBody>
          <a:bodyPr/>
          <a:lstStyle/>
          <a:p>
            <a:pPr algn="just">
              <a:buNone/>
            </a:pPr>
            <a:r>
              <a:rPr lang="en-US" altLang="zh-TW" sz="2800" dirty="0" smtClean="0">
                <a:solidFill>
                  <a:srgbClr val="000000"/>
                </a:solidFill>
                <a:latin typeface="Calibri" pitchFamily="34" charset="0"/>
              </a:rPr>
              <a:t>	Li's formula, known as a Gaussian copula function, looked like an unambiguously positive breakthrough, a piece of financial technology that allowed hugely complex risks to be modeled with more ease and accuracy than ever before. With his brilliant spark of mathematical legerdemain, Li made it possible for traders to sell vast quantities of new securities, expanding financial markets to unimaginable levels.</a:t>
            </a:r>
          </a:p>
          <a:p>
            <a:pPr algn="r">
              <a:buNone/>
            </a:pPr>
            <a:r>
              <a:rPr lang="en-US" altLang="zh-TW" sz="1800" dirty="0" smtClean="0">
                <a:solidFill>
                  <a:srgbClr val="000000"/>
                </a:solidFill>
                <a:latin typeface="Calibri" pitchFamily="34" charset="0"/>
              </a:rPr>
              <a:t>Felix Salmon, ‘Recipe for Disaster: The Formula That Killed Wall Street,’ </a:t>
            </a:r>
            <a:r>
              <a:rPr lang="en-US" altLang="zh-TW" sz="1800" i="1" dirty="0" smtClean="0">
                <a:solidFill>
                  <a:srgbClr val="000000"/>
                </a:solidFill>
                <a:latin typeface="Calibri" pitchFamily="34" charset="0"/>
              </a:rPr>
              <a:t>Wired</a:t>
            </a:r>
            <a:r>
              <a:rPr lang="en-US" altLang="zh-TW" sz="1800" dirty="0" smtClean="0">
                <a:solidFill>
                  <a:srgbClr val="000000"/>
                </a:solidFill>
                <a:latin typeface="Calibri" pitchFamily="34" charset="0"/>
              </a:rPr>
              <a:t>, 23.2.09</a:t>
            </a:r>
          </a:p>
          <a:p>
            <a:pPr algn="r">
              <a:buNone/>
            </a:pPr>
            <a:endParaRPr lang="zh-TW" altLang="en-US" sz="2800" dirty="0">
              <a:solidFill>
                <a:srgbClr val="000000"/>
              </a:solidFill>
              <a:latin typeface="Calibri" pitchFamily="34" charset="0"/>
            </a:endParaRPr>
          </a:p>
        </p:txBody>
      </p:sp>
      <p:pic>
        <p:nvPicPr>
          <p:cNvPr id="151554" name="Picture 2" descr="C_\rho(u,v) = \Phi_\rho \left(\Phi^{-1}(u), \Phi^{-1}(v) \right) "/>
          <p:cNvPicPr>
            <a:picLocks noChangeAspect="1" noChangeArrowheads="1"/>
          </p:cNvPicPr>
          <p:nvPr/>
        </p:nvPicPr>
        <p:blipFill>
          <a:blip r:embed="rId2" cstate="print"/>
          <a:srcRect/>
          <a:stretch>
            <a:fillRect/>
          </a:stretch>
        </p:blipFill>
        <p:spPr bwMode="auto">
          <a:xfrm>
            <a:off x="4543425" y="-334963"/>
            <a:ext cx="2495550" cy="295275"/>
          </a:xfrm>
          <a:prstGeom prst="rect">
            <a:avLst/>
          </a:prstGeom>
          <a:noFill/>
        </p:spPr>
      </p:pic>
      <p:pic>
        <p:nvPicPr>
          <p:cNvPr id="5" name="圖片 4" descr="gaussian copula function.png"/>
          <p:cNvPicPr>
            <a:picLocks noChangeAspect="1"/>
          </p:cNvPicPr>
          <p:nvPr/>
        </p:nvPicPr>
        <p:blipFill>
          <a:blip r:embed="rId2" cstate="print"/>
          <a:stretch>
            <a:fillRect/>
          </a:stretch>
        </p:blipFill>
        <p:spPr>
          <a:xfrm>
            <a:off x="2915817" y="1306688"/>
            <a:ext cx="4000748" cy="47337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graphicFrame>
        <p:nvGraphicFramePr>
          <p:cNvPr id="4" name="內容版面配置區 3"/>
          <p:cNvGraphicFramePr>
            <a:graphicFrameLocks noGrp="1"/>
          </p:cNvGraphicFramePr>
          <p:nvPr>
            <p:ph idx="1"/>
          </p:nvPr>
        </p:nvGraphicFramePr>
        <p:xfrm>
          <a:off x="107503" y="1700808"/>
          <a:ext cx="8928992" cy="4680520"/>
        </p:xfrm>
        <a:graphic>
          <a:graphicData uri="http://schemas.openxmlformats.org/drawingml/2006/table">
            <a:tbl>
              <a:tblPr/>
              <a:tblGrid>
                <a:gridCol w="2976330"/>
                <a:gridCol w="2976331"/>
                <a:gridCol w="2976331"/>
              </a:tblGrid>
              <a:tr h="2261816">
                <a:tc>
                  <a:txBody>
                    <a:bodyPr/>
                    <a:lstStyle/>
                    <a:p>
                      <a:r>
                        <a:rPr lang="en-US" sz="1800" b="1" dirty="0">
                          <a:solidFill>
                            <a:srgbClr val="99BC7A"/>
                          </a:solidFill>
                        </a:rPr>
                        <a:t>Probability</a:t>
                      </a:r>
                    </a:p>
                    <a:p>
                      <a:r>
                        <a:rPr lang="en-US" sz="1600" dirty="0">
                          <a:solidFill>
                            <a:schemeClr val="bg1">
                              <a:lumMod val="95000"/>
                            </a:schemeClr>
                          </a:solidFill>
                        </a:rPr>
                        <a:t>Specifically, this is a joint default probability—the likelihood that any two members of the pool (A and B) will both default. It's what investors are looking for, and the rest of the formula provides the answer. </a:t>
                      </a:r>
                    </a:p>
                  </a:txBody>
                  <a:tcPr marL="28735" marR="28735" marT="28735" marB="28735">
                    <a:lnL>
                      <a:noFill/>
                    </a:lnL>
                    <a:lnR>
                      <a:noFill/>
                    </a:lnR>
                    <a:lnT>
                      <a:noFill/>
                    </a:lnT>
                    <a:lnB>
                      <a:noFill/>
                    </a:lnB>
                    <a:solidFill>
                      <a:srgbClr val="000000"/>
                    </a:solidFill>
                  </a:tcPr>
                </a:tc>
                <a:tc>
                  <a:txBody>
                    <a:bodyPr/>
                    <a:lstStyle/>
                    <a:p>
                      <a:r>
                        <a:rPr lang="en-US" sz="1800" b="1" dirty="0">
                          <a:solidFill>
                            <a:srgbClr val="3BD1F8"/>
                          </a:solidFill>
                        </a:rPr>
                        <a:t>Survival times</a:t>
                      </a:r>
                    </a:p>
                    <a:p>
                      <a:r>
                        <a:rPr lang="en-US" sz="1600" dirty="0">
                          <a:solidFill>
                            <a:schemeClr val="bg1">
                              <a:lumMod val="95000"/>
                            </a:schemeClr>
                          </a:solidFill>
                        </a:rPr>
                        <a:t>The amount of time between now and when A and B can be expected to default. Li took the idea from a concept in actuarial science that charts what happens to someone's life expectancy when their spouse dies.</a:t>
                      </a:r>
                    </a:p>
                  </a:txBody>
                  <a:tcPr marL="28735" marR="28735" marT="28735" marB="28735">
                    <a:lnL>
                      <a:noFill/>
                    </a:lnL>
                    <a:lnR>
                      <a:noFill/>
                    </a:lnR>
                    <a:lnT>
                      <a:noFill/>
                    </a:lnT>
                    <a:lnB>
                      <a:noFill/>
                    </a:lnB>
                    <a:solidFill>
                      <a:srgbClr val="000000"/>
                    </a:solidFill>
                  </a:tcPr>
                </a:tc>
                <a:tc>
                  <a:txBody>
                    <a:bodyPr/>
                    <a:lstStyle/>
                    <a:p>
                      <a:r>
                        <a:rPr lang="en-US" sz="1800" b="1" dirty="0">
                          <a:solidFill>
                            <a:srgbClr val="E787AB"/>
                          </a:solidFill>
                        </a:rPr>
                        <a:t>Equality</a:t>
                      </a:r>
                    </a:p>
                    <a:p>
                      <a:r>
                        <a:rPr lang="en-US" sz="1600" dirty="0">
                          <a:solidFill>
                            <a:schemeClr val="bg1">
                              <a:lumMod val="95000"/>
                            </a:schemeClr>
                          </a:solidFill>
                        </a:rPr>
                        <a:t>A dangerously precise concept, since it leaves no room for error. Clean equations help both </a:t>
                      </a:r>
                      <a:r>
                        <a:rPr lang="en-US" sz="1600" dirty="0" err="1">
                          <a:solidFill>
                            <a:schemeClr val="bg1">
                              <a:lumMod val="95000"/>
                            </a:schemeClr>
                          </a:solidFill>
                        </a:rPr>
                        <a:t>quants</a:t>
                      </a:r>
                      <a:r>
                        <a:rPr lang="en-US" sz="1600" dirty="0">
                          <a:solidFill>
                            <a:schemeClr val="bg1">
                              <a:lumMod val="95000"/>
                            </a:schemeClr>
                          </a:solidFill>
                        </a:rPr>
                        <a:t> and their managers forget that the real world contains a surprising amount of uncertainty, fuzziness, and precariousness.</a:t>
                      </a:r>
                    </a:p>
                  </a:txBody>
                  <a:tcPr marL="28735" marR="28735" marT="28735" marB="28735">
                    <a:lnL>
                      <a:noFill/>
                    </a:lnL>
                    <a:lnR>
                      <a:noFill/>
                    </a:lnR>
                    <a:lnT>
                      <a:noFill/>
                    </a:lnT>
                    <a:lnB>
                      <a:noFill/>
                    </a:lnB>
                    <a:solidFill>
                      <a:srgbClr val="000000"/>
                    </a:solidFill>
                  </a:tcPr>
                </a:tc>
              </a:tr>
              <a:tr h="2418704">
                <a:tc>
                  <a:txBody>
                    <a:bodyPr/>
                    <a:lstStyle/>
                    <a:p>
                      <a:r>
                        <a:rPr lang="en-US" sz="1800" b="1" dirty="0">
                          <a:solidFill>
                            <a:srgbClr val="E3D066"/>
                          </a:solidFill>
                        </a:rPr>
                        <a:t>Copula</a:t>
                      </a:r>
                    </a:p>
                    <a:p>
                      <a:r>
                        <a:rPr lang="en-US" sz="1600" dirty="0">
                          <a:solidFill>
                            <a:schemeClr val="bg1">
                              <a:lumMod val="95000"/>
                            </a:schemeClr>
                          </a:solidFill>
                        </a:rPr>
                        <a:t>This couples (hence the Latinate term copula) the individual probabilities associated with A and B to come up with a single number. Errors here massively increase the risk of the whole equation blowing up.</a:t>
                      </a:r>
                    </a:p>
                  </a:txBody>
                  <a:tcPr marL="28735" marR="28735" marT="28735" marB="28735">
                    <a:lnL>
                      <a:noFill/>
                    </a:lnL>
                    <a:lnR>
                      <a:noFill/>
                    </a:lnR>
                    <a:lnT>
                      <a:noFill/>
                    </a:lnT>
                    <a:lnB>
                      <a:noFill/>
                    </a:lnB>
                    <a:solidFill>
                      <a:srgbClr val="000000"/>
                    </a:solidFill>
                  </a:tcPr>
                </a:tc>
                <a:tc>
                  <a:txBody>
                    <a:bodyPr/>
                    <a:lstStyle/>
                    <a:p>
                      <a:r>
                        <a:rPr lang="en-US" sz="1800" b="1" dirty="0">
                          <a:solidFill>
                            <a:srgbClr val="E29C5E"/>
                          </a:solidFill>
                        </a:rPr>
                        <a:t>Distribution functions</a:t>
                      </a:r>
                    </a:p>
                    <a:p>
                      <a:r>
                        <a:rPr lang="en-US" sz="1600" dirty="0">
                          <a:solidFill>
                            <a:schemeClr val="bg1">
                              <a:lumMod val="95000"/>
                            </a:schemeClr>
                          </a:solidFill>
                        </a:rPr>
                        <a:t>The probabilities of how long A and B are likely to survive. Since these are not certainties, they can be dangerous: Small miscalculations may leave you facing much more risk than the formula indicates.</a:t>
                      </a:r>
                    </a:p>
                  </a:txBody>
                  <a:tcPr marL="28735" marR="28735" marT="28735" marB="28735">
                    <a:lnL>
                      <a:noFill/>
                    </a:lnL>
                    <a:lnR>
                      <a:noFill/>
                    </a:lnR>
                    <a:lnT>
                      <a:noFill/>
                    </a:lnT>
                    <a:lnB>
                      <a:noFill/>
                    </a:lnB>
                    <a:solidFill>
                      <a:srgbClr val="000000"/>
                    </a:solidFill>
                  </a:tcPr>
                </a:tc>
                <a:tc>
                  <a:txBody>
                    <a:bodyPr/>
                    <a:lstStyle/>
                    <a:p>
                      <a:r>
                        <a:rPr lang="en-US" sz="1800" b="1" dirty="0">
                          <a:solidFill>
                            <a:srgbClr val="9F86B1"/>
                          </a:solidFill>
                        </a:rPr>
                        <a:t>Gamma</a:t>
                      </a:r>
                    </a:p>
                    <a:p>
                      <a:r>
                        <a:rPr lang="en-US" sz="1600" dirty="0">
                          <a:solidFill>
                            <a:schemeClr val="bg1">
                              <a:lumMod val="95000"/>
                            </a:schemeClr>
                          </a:solidFill>
                        </a:rPr>
                        <a:t>The all-powerful correlation parameter, which reduces correlation to a single constant—something that should be highly improbable, if not impossible. This is the magic number that made Li's copula function irresistible.</a:t>
                      </a:r>
                    </a:p>
                  </a:txBody>
                  <a:tcPr marL="28735" marR="28735" marT="28735" marB="28735">
                    <a:lnL>
                      <a:noFill/>
                    </a:lnL>
                    <a:lnR>
                      <a:noFill/>
                    </a:lnR>
                    <a:lnT>
                      <a:noFill/>
                    </a:lnT>
                    <a:lnB>
                      <a:noFill/>
                    </a:lnB>
                    <a:solidFill>
                      <a:srgbClr val="000000"/>
                    </a:solidFill>
                  </a:tcPr>
                </a:tc>
              </a:tr>
            </a:tbl>
          </a:graphicData>
        </a:graphic>
      </p:graphicFrame>
      <p:pic>
        <p:nvPicPr>
          <p:cNvPr id="189442" name="Picture 2" descr="http://archive.wired.com/images/article/magazine/1703/wp_quant4_f.jpg"/>
          <p:cNvPicPr>
            <a:picLocks noChangeAspect="1" noChangeArrowheads="1"/>
          </p:cNvPicPr>
          <p:nvPr/>
        </p:nvPicPr>
        <p:blipFill>
          <a:blip r:embed="rId2" cstate="print"/>
          <a:srcRect/>
          <a:stretch>
            <a:fillRect/>
          </a:stretch>
        </p:blipFill>
        <p:spPr bwMode="auto">
          <a:xfrm>
            <a:off x="1691680" y="764704"/>
            <a:ext cx="6000750" cy="61912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6800" y="838200"/>
            <a:ext cx="7772400" cy="574576"/>
          </a:xfrm>
        </p:spPr>
        <p:txBody>
          <a:bodyPr>
            <a:normAutofit fontScale="90000"/>
          </a:bodyPr>
          <a:lstStyle/>
          <a:p>
            <a:r>
              <a:rPr lang="en-US" altLang="zh-TW" sz="3600" dirty="0" smtClean="0">
                <a:latin typeface="Comic Sans MS" pitchFamily="66" charset="0"/>
              </a:rPr>
              <a:t>Smart Ass fooling with probability</a:t>
            </a:r>
            <a:endParaRPr lang="zh-TW" altLang="en-US" sz="3600" dirty="0">
              <a:latin typeface="Comic Sans MS" pitchFamily="66" charset="0"/>
            </a:endParaRPr>
          </a:p>
        </p:txBody>
      </p:sp>
      <p:sp>
        <p:nvSpPr>
          <p:cNvPr id="3" name="內容版面配置區 2"/>
          <p:cNvSpPr>
            <a:spLocks noGrp="1"/>
          </p:cNvSpPr>
          <p:nvPr>
            <p:ph idx="1"/>
          </p:nvPr>
        </p:nvSpPr>
        <p:spPr>
          <a:xfrm>
            <a:off x="611560" y="1628800"/>
            <a:ext cx="8227640" cy="4587850"/>
          </a:xfrm>
        </p:spPr>
        <p:txBody>
          <a:bodyPr/>
          <a:lstStyle/>
          <a:p>
            <a:pPr>
              <a:buNone/>
            </a:pPr>
            <a:r>
              <a:rPr lang="en-US" altLang="zh-TW" sz="2400" dirty="0" smtClean="0">
                <a:solidFill>
                  <a:srgbClr val="000000"/>
                </a:solidFill>
                <a:latin typeface="Calibri" pitchFamily="34" charset="0"/>
              </a:rPr>
              <a:t>From attempt to manage risk to blatantly ignore risk</a:t>
            </a:r>
          </a:p>
          <a:p>
            <a:pPr>
              <a:buNone/>
            </a:pPr>
            <a:r>
              <a:rPr lang="en-US" altLang="zh-TW" sz="2400" dirty="0" smtClean="0">
                <a:solidFill>
                  <a:srgbClr val="000000"/>
                </a:solidFill>
                <a:latin typeface="Calibri" pitchFamily="34" charset="0"/>
              </a:rPr>
              <a:t>According to these financial models:</a:t>
            </a:r>
          </a:p>
          <a:p>
            <a:r>
              <a:rPr lang="en-US" altLang="zh-TW" sz="2400" dirty="0" smtClean="0">
                <a:solidFill>
                  <a:srgbClr val="000000"/>
                </a:solidFill>
                <a:latin typeface="Calibri" pitchFamily="34" charset="0"/>
              </a:rPr>
              <a:t>LTCM 7-sigma event: happens once in 30 billion year.</a:t>
            </a:r>
          </a:p>
          <a:p>
            <a:r>
              <a:rPr lang="en-US" altLang="zh-TW" sz="2400" dirty="0" smtClean="0">
                <a:solidFill>
                  <a:srgbClr val="000000"/>
                </a:solidFill>
                <a:latin typeface="Calibri" pitchFamily="34" charset="0"/>
              </a:rPr>
              <a:t>1987 October Black Monday 10-sigma event: unlikely to happen in a billion cycles of the history of the universe </a:t>
            </a:r>
          </a:p>
          <a:p>
            <a:r>
              <a:rPr lang="en-US" altLang="zh-TW" sz="2400" dirty="0" smtClean="0">
                <a:solidFill>
                  <a:srgbClr val="000000"/>
                </a:solidFill>
                <a:latin typeface="Calibri" pitchFamily="34" charset="0"/>
              </a:rPr>
              <a:t>20-sigma event: ten times the total number of elemental particles in the universe</a:t>
            </a:r>
          </a:p>
          <a:p>
            <a:r>
              <a:rPr lang="en-US" altLang="zh-TW" sz="2400" dirty="0" smtClean="0">
                <a:solidFill>
                  <a:srgbClr val="000000"/>
                </a:solidFill>
                <a:latin typeface="Calibri" pitchFamily="34" charset="0"/>
              </a:rPr>
              <a:t>Subprime crisis 25-sigma event: add 52 zero to the 20-sigma event, chance of winning 21 UK Lotto prices in a row</a:t>
            </a:r>
          </a:p>
          <a:p>
            <a:pPr algn="r">
              <a:buNone/>
            </a:pPr>
            <a:r>
              <a:rPr lang="en-US" altLang="zh-TW" sz="2400" dirty="0" smtClean="0">
                <a:solidFill>
                  <a:srgbClr val="000000"/>
                </a:solidFill>
                <a:latin typeface="Calibri" pitchFamily="34" charset="0"/>
              </a:rPr>
              <a:t>From John </a:t>
            </a:r>
            <a:r>
              <a:rPr lang="en-US" altLang="zh-TW" sz="2400" dirty="0" err="1" smtClean="0">
                <a:solidFill>
                  <a:srgbClr val="000000"/>
                </a:solidFill>
                <a:latin typeface="Calibri" pitchFamily="34" charset="0"/>
              </a:rPr>
              <a:t>Lanchester</a:t>
            </a:r>
            <a:r>
              <a:rPr lang="en-US" altLang="zh-TW" sz="2400" dirty="0" smtClean="0">
                <a:solidFill>
                  <a:srgbClr val="000000"/>
                </a:solidFill>
                <a:latin typeface="Calibri" pitchFamily="34" charset="0"/>
              </a:rPr>
              <a:t>, </a:t>
            </a:r>
            <a:r>
              <a:rPr lang="en-US" altLang="zh-TW" sz="2400" i="1" dirty="0" smtClean="0">
                <a:solidFill>
                  <a:srgbClr val="000000"/>
                </a:solidFill>
                <a:latin typeface="Calibri" pitchFamily="34" charset="0"/>
              </a:rPr>
              <a:t>Whoops!! </a:t>
            </a:r>
            <a:r>
              <a:rPr lang="en-US" altLang="zh-TW" sz="2400" dirty="0" smtClean="0">
                <a:solidFill>
                  <a:srgbClr val="000000"/>
                </a:solidFill>
                <a:latin typeface="Calibri" pitchFamily="34" charset="0"/>
              </a:rPr>
              <a:t>Chap. 5</a:t>
            </a:r>
            <a:endParaRPr lang="zh-TW" altLang="en-US" sz="2400" dirty="0">
              <a:solidFill>
                <a:srgbClr val="000000"/>
              </a:solidFill>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706090"/>
          </a:xfrm>
        </p:spPr>
        <p:txBody>
          <a:bodyPr>
            <a:normAutofit fontScale="90000"/>
          </a:bodyPr>
          <a:lstStyle/>
          <a:p>
            <a:r>
              <a:rPr lang="en-US" altLang="zh-TW" dirty="0" smtClean="0"/>
              <a:t>Rosy picture of a better world</a:t>
            </a:r>
            <a:endParaRPr lang="zh-TW" altLang="en-US" dirty="0"/>
          </a:p>
        </p:txBody>
      </p:sp>
      <p:pic>
        <p:nvPicPr>
          <p:cNvPr id="4" name="內容版面配置區 3" descr="Pinker.jpg"/>
          <p:cNvPicPr>
            <a:picLocks noGrp="1" noChangeAspect="1"/>
          </p:cNvPicPr>
          <p:nvPr>
            <p:ph idx="1"/>
          </p:nvPr>
        </p:nvPicPr>
        <p:blipFill>
          <a:blip r:embed="rId2" cstate="print"/>
          <a:stretch>
            <a:fillRect/>
          </a:stretch>
        </p:blipFill>
        <p:spPr>
          <a:xfrm>
            <a:off x="-1" y="1340768"/>
            <a:ext cx="9088903" cy="4896544"/>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95536" y="620688"/>
            <a:ext cx="8382000" cy="685800"/>
          </a:xfrm>
        </p:spPr>
        <p:txBody>
          <a:bodyPr/>
          <a:lstStyle/>
          <a:p>
            <a:pPr eaLnBrk="1" hangingPunct="1"/>
            <a:r>
              <a:rPr lang="en-US" altLang="zh-CN" sz="3600" dirty="0" smtClean="0">
                <a:solidFill>
                  <a:srgbClr val="990099"/>
                </a:solidFill>
                <a:latin typeface="Comic Sans MS" pitchFamily="66" charset="0"/>
              </a:rPr>
              <a:t>Financial Engineering or Profiteering?</a:t>
            </a:r>
          </a:p>
        </p:txBody>
      </p:sp>
      <p:sp>
        <p:nvSpPr>
          <p:cNvPr id="59395" name="Text Box 4"/>
          <p:cNvSpPr>
            <a:spLocks noGrp="1" noChangeArrowheads="1"/>
          </p:cNvSpPr>
          <p:nvPr>
            <p:ph type="body" idx="1"/>
          </p:nvPr>
        </p:nvSpPr>
        <p:spPr>
          <a:xfrm>
            <a:off x="304800" y="1676400"/>
            <a:ext cx="7772400" cy="4114800"/>
          </a:xfrm>
          <a:noFill/>
        </p:spPr>
        <p:txBody>
          <a:bodyPr/>
          <a:lstStyle/>
          <a:p>
            <a:pPr algn="just" eaLnBrk="1" hangingPunct="1">
              <a:spcBef>
                <a:spcPct val="0"/>
              </a:spcBef>
              <a:buClrTx/>
              <a:buSzTx/>
              <a:buFontTx/>
              <a:buNone/>
            </a:pPr>
            <a:r>
              <a:rPr lang="en-US" altLang="zh-CN" sz="2400" dirty="0" smtClean="0">
                <a:solidFill>
                  <a:schemeClr val="tx2"/>
                </a:solidFill>
                <a:latin typeface="Comic Sans MS" pitchFamily="66" charset="0"/>
                <a:ea typeface="SimSun" pitchFamily="2" charset="-122"/>
              </a:rPr>
              <a:t>George Soros: “Financial engineers claimed they were reducing risks through geographic diversification: in fact they were increasing them by creating an agency problem. </a:t>
            </a:r>
            <a:r>
              <a:rPr lang="en-US" altLang="zh-CN" sz="2400" dirty="0" smtClean="0">
                <a:solidFill>
                  <a:srgbClr val="669900"/>
                </a:solidFill>
                <a:latin typeface="Comic Sans MS" pitchFamily="66" charset="0"/>
                <a:ea typeface="SimSun" pitchFamily="2" charset="-122"/>
              </a:rPr>
              <a:t>The agents were more interested in maximizing fee income than in protecting the interests of bondholders.</a:t>
            </a:r>
            <a:r>
              <a:rPr lang="en-US" altLang="zh-CN" sz="2400" dirty="0" smtClean="0">
                <a:solidFill>
                  <a:schemeClr val="tx2"/>
                </a:solidFill>
                <a:latin typeface="Comic Sans MS" pitchFamily="66" charset="0"/>
                <a:ea typeface="SimSun" pitchFamily="2" charset="-122"/>
              </a:rPr>
              <a:t> … Custom-made derivatives only serve to improve the profit margin of the financial engineers designing them.”</a:t>
            </a:r>
            <a:r>
              <a:rPr lang="en-US" altLang="zh-CN" sz="4000" dirty="0" smtClean="0">
                <a:solidFill>
                  <a:schemeClr val="tx2"/>
                </a:solidFill>
              </a:rPr>
              <a:t> </a:t>
            </a:r>
            <a:endParaRPr lang="zh-CN" altLang="en-US" sz="4000" dirty="0" smtClean="0">
              <a:solidFill>
                <a:schemeClr val="tx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t>Science is not the source of disaster. Scientism is.</a:t>
            </a:r>
            <a:endParaRPr lang="zh-TW" altLang="zh-TW" dirty="0"/>
          </a:p>
          <a:p>
            <a:endParaRPr lang="zh-TW"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562074"/>
          </a:xfrm>
        </p:spPr>
        <p:txBody>
          <a:bodyPr>
            <a:normAutofit fontScale="90000"/>
          </a:bodyPr>
          <a:lstStyle/>
          <a:p>
            <a:r>
              <a:rPr lang="en-US" altLang="zh-TW" dirty="0" smtClean="0"/>
              <a:t>Global Regime of Expulsion</a:t>
            </a:r>
            <a:endParaRPr lang="zh-TW" altLang="en-US" dirty="0"/>
          </a:p>
        </p:txBody>
      </p:sp>
      <p:pic>
        <p:nvPicPr>
          <p:cNvPr id="4" name="內容版面配置區 3" descr="idps.png"/>
          <p:cNvPicPr>
            <a:picLocks noGrp="1" noChangeAspect="1"/>
          </p:cNvPicPr>
          <p:nvPr>
            <p:ph idx="1"/>
          </p:nvPr>
        </p:nvPicPr>
        <p:blipFill>
          <a:blip r:embed="rId2" cstate="print"/>
          <a:stretch>
            <a:fillRect/>
          </a:stretch>
        </p:blipFill>
        <p:spPr>
          <a:xfrm>
            <a:off x="1403648" y="1003432"/>
            <a:ext cx="6666653" cy="5854568"/>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5445224"/>
            <a:ext cx="8229600" cy="1008112"/>
          </a:xfrm>
        </p:spPr>
        <p:txBody>
          <a:bodyPr/>
          <a:lstStyle/>
          <a:p>
            <a:r>
              <a:rPr lang="en-US" altLang="zh-TW" dirty="0" smtClean="0"/>
              <a:t>Forced Displacement</a:t>
            </a:r>
            <a:endParaRPr lang="zh-TW" altLang="en-US" dirty="0"/>
          </a:p>
        </p:txBody>
      </p:sp>
      <p:pic>
        <p:nvPicPr>
          <p:cNvPr id="4" name="內容版面配置區 3" descr="Screenshot-2015-04-20-09.09.57.png"/>
          <p:cNvPicPr>
            <a:picLocks noGrp="1" noChangeAspect="1"/>
          </p:cNvPicPr>
          <p:nvPr>
            <p:ph idx="1"/>
          </p:nvPr>
        </p:nvPicPr>
        <p:blipFill>
          <a:blip r:embed="rId2" cstate="print"/>
          <a:stretch>
            <a:fillRect/>
          </a:stretch>
        </p:blipFill>
        <p:spPr>
          <a:xfrm>
            <a:off x="-1" y="0"/>
            <a:ext cx="9156631" cy="5301208"/>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descr="unhcr-refugee-trends2.png"/>
          <p:cNvPicPr>
            <a:picLocks noGrp="1" noChangeAspect="1"/>
          </p:cNvPicPr>
          <p:nvPr>
            <p:ph idx="1"/>
          </p:nvPr>
        </p:nvPicPr>
        <p:blipFill>
          <a:blip r:embed="rId2" cstate="print"/>
          <a:stretch>
            <a:fillRect/>
          </a:stretch>
        </p:blipFill>
        <p:spPr>
          <a:xfrm>
            <a:off x="0" y="116632"/>
            <a:ext cx="9102496" cy="5112568"/>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562074"/>
          </a:xfrm>
        </p:spPr>
        <p:txBody>
          <a:bodyPr>
            <a:normAutofit fontScale="90000"/>
          </a:bodyPr>
          <a:lstStyle/>
          <a:p>
            <a:r>
              <a:rPr lang="en-US" altLang="zh-TW" dirty="0" smtClean="0"/>
              <a:t>32.4 million</a:t>
            </a:r>
            <a:endParaRPr lang="zh-TW" altLang="en-US" dirty="0"/>
          </a:p>
        </p:txBody>
      </p:sp>
      <p:pic>
        <p:nvPicPr>
          <p:cNvPr id="4" name="內容版面配置區 3" descr="1682141-inline-200-world-map2012.jpg"/>
          <p:cNvPicPr>
            <a:picLocks noGrp="1" noChangeAspect="1"/>
          </p:cNvPicPr>
          <p:nvPr>
            <p:ph idx="1"/>
          </p:nvPr>
        </p:nvPicPr>
        <p:blipFill>
          <a:blip r:embed="rId2" cstate="print"/>
          <a:stretch>
            <a:fillRect/>
          </a:stretch>
        </p:blipFill>
        <p:spPr>
          <a:xfrm>
            <a:off x="0" y="855576"/>
            <a:ext cx="8892480" cy="6002424"/>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490066"/>
          </a:xfrm>
        </p:spPr>
        <p:txBody>
          <a:bodyPr>
            <a:normAutofit fontScale="90000"/>
          </a:bodyPr>
          <a:lstStyle/>
          <a:p>
            <a:endParaRPr lang="zh-TW" altLang="en-US" dirty="0"/>
          </a:p>
        </p:txBody>
      </p:sp>
      <p:pic>
        <p:nvPicPr>
          <p:cNvPr id="4" name="內容版面配置區 3" descr="bhd_ch4_aug2009.jpg"/>
          <p:cNvPicPr>
            <a:picLocks noGrp="1" noChangeAspect="1"/>
          </p:cNvPicPr>
          <p:nvPr>
            <p:ph idx="1"/>
          </p:nvPr>
        </p:nvPicPr>
        <p:blipFill>
          <a:blip r:embed="rId2" cstate="print"/>
          <a:stretch>
            <a:fillRect/>
          </a:stretch>
        </p:blipFill>
        <p:spPr>
          <a:xfrm>
            <a:off x="740504" y="908720"/>
            <a:ext cx="7719928" cy="5952827"/>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490066"/>
          </a:xfrm>
        </p:spPr>
        <p:txBody>
          <a:bodyPr>
            <a:normAutofit fontScale="90000"/>
          </a:bodyPr>
          <a:lstStyle/>
          <a:p>
            <a:r>
              <a:rPr lang="en-US" altLang="zh-TW" dirty="0" smtClean="0"/>
              <a:t>Some economic genocide “craps”</a:t>
            </a:r>
            <a:endParaRPr lang="zh-TW" altLang="en-US" dirty="0"/>
          </a:p>
        </p:txBody>
      </p:sp>
      <p:sp>
        <p:nvSpPr>
          <p:cNvPr id="3" name="內容版面配置區 2"/>
          <p:cNvSpPr>
            <a:spLocks noGrp="1"/>
          </p:cNvSpPr>
          <p:nvPr>
            <p:ph idx="1"/>
          </p:nvPr>
        </p:nvSpPr>
        <p:spPr>
          <a:xfrm>
            <a:off x="323528" y="980728"/>
            <a:ext cx="8229600" cy="4525963"/>
          </a:xfrm>
        </p:spPr>
        <p:txBody>
          <a:bodyPr/>
          <a:lstStyle/>
          <a:p>
            <a:pPr>
              <a:buFont typeface="Wingdings" pitchFamily="2" charset="2"/>
              <a:buChar char="Ø"/>
            </a:pPr>
            <a:r>
              <a:rPr lang="en-US" altLang="zh-TW" dirty="0" smtClean="0"/>
              <a:t>IMF, World Bank Structural </a:t>
            </a:r>
            <a:r>
              <a:rPr lang="en-US" altLang="zh-TW" dirty="0" err="1" smtClean="0"/>
              <a:t>Condionalities</a:t>
            </a:r>
            <a:endParaRPr lang="en-US" altLang="zh-TW" dirty="0" smtClean="0"/>
          </a:p>
          <a:p>
            <a:pPr>
              <a:buNone/>
            </a:pPr>
            <a:r>
              <a:rPr lang="en-US" altLang="zh-TW" dirty="0" smtClean="0"/>
              <a:t>	Estimated 2 million (</a:t>
            </a:r>
            <a:r>
              <a:rPr lang="en-US" altLang="zh-TW" i="1" dirty="0" smtClean="0"/>
              <a:t>The Unholy Trinity</a:t>
            </a:r>
            <a:r>
              <a:rPr lang="en-US" altLang="zh-TW" dirty="0" smtClean="0"/>
              <a:t>)</a:t>
            </a:r>
          </a:p>
          <a:p>
            <a:pPr>
              <a:buFont typeface="Wingdings" pitchFamily="2" charset="2"/>
              <a:buChar char="Ø"/>
            </a:pPr>
            <a:r>
              <a:rPr lang="en-US" altLang="zh-TW" dirty="0" smtClean="0"/>
              <a:t>Russia </a:t>
            </a:r>
          </a:p>
          <a:p>
            <a:endParaRPr lang="en-US" altLang="zh-TW" dirty="0" smtClean="0"/>
          </a:p>
          <a:p>
            <a:endParaRPr lang="en-US" altLang="zh-TW" dirty="0" smtClean="0"/>
          </a:p>
          <a:p>
            <a:endParaRPr lang="zh-TW" altLang="en-US" dirty="0"/>
          </a:p>
        </p:txBody>
      </p:sp>
      <p:pic>
        <p:nvPicPr>
          <p:cNvPr id="5" name="圖片 4" descr="RussiaPopulation.png"/>
          <p:cNvPicPr>
            <a:picLocks noChangeAspect="1"/>
          </p:cNvPicPr>
          <p:nvPr/>
        </p:nvPicPr>
        <p:blipFill>
          <a:blip r:embed="rId2" cstate="print"/>
          <a:stretch>
            <a:fillRect/>
          </a:stretch>
        </p:blipFill>
        <p:spPr>
          <a:xfrm>
            <a:off x="-63867" y="2996952"/>
            <a:ext cx="9207867" cy="386104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descr="thediplomat_2014-04-30_20-34-27.png"/>
          <p:cNvPicPr>
            <a:picLocks noGrp="1" noChangeAspect="1"/>
          </p:cNvPicPr>
          <p:nvPr>
            <p:ph idx="1"/>
          </p:nvPr>
        </p:nvPicPr>
        <p:blipFill>
          <a:blip r:embed="rId2" cstate="print"/>
          <a:stretch>
            <a:fillRect/>
          </a:stretch>
        </p:blipFill>
        <p:spPr>
          <a:xfrm>
            <a:off x="0" y="1052736"/>
            <a:ext cx="9093098" cy="4608512"/>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922114"/>
          </a:xfrm>
        </p:spPr>
        <p:txBody>
          <a:bodyPr/>
          <a:lstStyle/>
          <a:p>
            <a:r>
              <a:rPr lang="en-US" altLang="zh-TW" dirty="0" smtClean="0"/>
              <a:t>Nutritional/biological Expulsion</a:t>
            </a:r>
            <a:endParaRPr lang="zh-TW" altLang="en-US" dirty="0"/>
          </a:p>
        </p:txBody>
      </p:sp>
      <p:sp>
        <p:nvSpPr>
          <p:cNvPr id="3" name="內容版面配置區 2"/>
          <p:cNvSpPr>
            <a:spLocks noGrp="1"/>
          </p:cNvSpPr>
          <p:nvPr>
            <p:ph idx="1"/>
          </p:nvPr>
        </p:nvSpPr>
        <p:spPr/>
        <p:txBody>
          <a:bodyPr/>
          <a:lstStyle/>
          <a:p>
            <a:pPr>
              <a:buFont typeface="Wingdings" pitchFamily="2" charset="2"/>
              <a:buChar char="Ø"/>
            </a:pPr>
            <a:r>
              <a:rPr lang="en-US" altLang="zh-TW" b="1" dirty="0" smtClean="0"/>
              <a:t>795 million people</a:t>
            </a:r>
            <a:r>
              <a:rPr lang="en-US" altLang="zh-TW" dirty="0" smtClean="0"/>
              <a:t> in the world do not have enough food to lead a healthy active life. WFO</a:t>
            </a:r>
          </a:p>
          <a:p>
            <a:pPr>
              <a:buFont typeface="Wingdings" pitchFamily="2" charset="2"/>
              <a:buChar char="Ø"/>
            </a:pPr>
            <a:r>
              <a:rPr lang="en-US" altLang="zh-TW" dirty="0" smtClean="0"/>
              <a:t>Including under-nutrition, micro malnutrition:</a:t>
            </a:r>
          </a:p>
          <a:p>
            <a:r>
              <a:rPr lang="en-US" altLang="zh-TW" dirty="0" smtClean="0"/>
              <a:t>1 Billion (Raj Patel, </a:t>
            </a:r>
            <a:r>
              <a:rPr lang="en-US" altLang="zh-TW" i="1" dirty="0" smtClean="0"/>
              <a:t>Stuffed and Starved</a:t>
            </a:r>
            <a:r>
              <a:rPr lang="en-US" altLang="zh-TW" dirty="0" smtClean="0"/>
              <a:t>)</a:t>
            </a:r>
            <a:endParaRPr lang="zh-TW"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descr="1800-1840.jpg"/>
          <p:cNvPicPr>
            <a:picLocks noGrp="1" noChangeAspect="1"/>
          </p:cNvPicPr>
          <p:nvPr>
            <p:ph idx="1"/>
          </p:nvPr>
        </p:nvPicPr>
        <p:blipFill>
          <a:blip r:embed="rId2" cstate="print"/>
          <a:stretch>
            <a:fillRect/>
          </a:stretch>
        </p:blipFill>
        <p:spPr>
          <a:xfrm>
            <a:off x="3707904" y="0"/>
            <a:ext cx="1181220" cy="6869329"/>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778098"/>
          </a:xfrm>
        </p:spPr>
        <p:txBody>
          <a:bodyPr/>
          <a:lstStyle/>
          <a:p>
            <a:r>
              <a:rPr lang="en-US" altLang="zh-TW" dirty="0" smtClean="0"/>
              <a:t>A New Theory of Value</a:t>
            </a:r>
            <a:endParaRPr lang="zh-TW" altLang="en-US" dirty="0"/>
          </a:p>
        </p:txBody>
      </p:sp>
      <p:sp>
        <p:nvSpPr>
          <p:cNvPr id="3" name="內容版面配置區 2"/>
          <p:cNvSpPr>
            <a:spLocks noGrp="1"/>
          </p:cNvSpPr>
          <p:nvPr>
            <p:ph idx="1"/>
          </p:nvPr>
        </p:nvSpPr>
        <p:spPr>
          <a:xfrm>
            <a:off x="457200" y="1412776"/>
            <a:ext cx="8229600" cy="4713387"/>
          </a:xfrm>
        </p:spPr>
        <p:txBody>
          <a:bodyPr>
            <a:normAutofit/>
          </a:bodyPr>
          <a:lstStyle/>
          <a:p>
            <a:r>
              <a:rPr lang="en-US" altLang="zh-TW" dirty="0" smtClean="0"/>
              <a:t>Go back to Marx in order to transcend Marx</a:t>
            </a:r>
          </a:p>
          <a:p>
            <a:r>
              <a:rPr lang="en-US" altLang="zh-TW" dirty="0" smtClean="0"/>
              <a:t>Use Value/Exchange Value</a:t>
            </a:r>
          </a:p>
          <a:p>
            <a:r>
              <a:rPr lang="en-US" altLang="zh-TW" dirty="0" smtClean="0"/>
              <a:t>Interactive Value</a:t>
            </a:r>
          </a:p>
          <a:p>
            <a:pPr>
              <a:buNone/>
            </a:pPr>
            <a:endParaRPr lang="en-US" altLang="zh-TW" dirty="0"/>
          </a:p>
          <a:p>
            <a:pPr>
              <a:buNone/>
            </a:pPr>
            <a:r>
              <a:rPr lang="en-US" altLang="zh-TW" dirty="0" smtClean="0"/>
              <a:t>Rethink money as a form of power: command or claim to social wealth</a:t>
            </a:r>
          </a:p>
          <a:p>
            <a:pPr>
              <a:buNone/>
            </a:pPr>
            <a:endParaRPr lang="en-US" altLang="zh-TW"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4000" dirty="0" smtClean="0"/>
              <a:t>We Need More Ethnics not Science in Economics and Studies of Finance</a:t>
            </a:r>
            <a:endParaRPr lang="zh-TW" altLang="en-US" sz="4000" dirty="0" smtClean="0"/>
          </a:p>
          <a:p>
            <a:endParaRPr lang="zh-TW"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descr="1850.jpg"/>
          <p:cNvPicPr>
            <a:picLocks noGrp="1" noChangeAspect="1"/>
          </p:cNvPicPr>
          <p:nvPr>
            <p:ph idx="1"/>
          </p:nvPr>
        </p:nvPicPr>
        <p:blipFill>
          <a:blip r:embed="rId2" cstate="print"/>
          <a:stretch>
            <a:fillRect/>
          </a:stretch>
        </p:blipFill>
        <p:spPr>
          <a:xfrm>
            <a:off x="3275856" y="50518"/>
            <a:ext cx="2314254" cy="6807482"/>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6" name="內容版面配置區 5" descr="1800-1900.jpg"/>
          <p:cNvPicPr>
            <a:picLocks noGrp="1" noChangeAspect="1"/>
          </p:cNvPicPr>
          <p:nvPr>
            <p:ph idx="1"/>
          </p:nvPr>
        </p:nvPicPr>
        <p:blipFill>
          <a:blip r:embed="rId2" cstate="print"/>
          <a:stretch>
            <a:fillRect/>
          </a:stretch>
        </p:blipFill>
        <p:spPr>
          <a:xfrm>
            <a:off x="2849195" y="0"/>
            <a:ext cx="3058357" cy="68580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descr="global_death_rates_1900-2006.png"/>
          <p:cNvPicPr>
            <a:picLocks noGrp="1" noChangeAspect="1"/>
          </p:cNvPicPr>
          <p:nvPr>
            <p:ph idx="1"/>
          </p:nvPr>
        </p:nvPicPr>
        <p:blipFill>
          <a:blip r:embed="rId2" cstate="print"/>
          <a:stretch>
            <a:fillRect/>
          </a:stretch>
        </p:blipFill>
        <p:spPr>
          <a:xfrm>
            <a:off x="467544" y="0"/>
            <a:ext cx="7893350" cy="6686131"/>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descr="ourworldindata_wars-long-run-military-civilian-fatalities-from-brecke.png"/>
          <p:cNvPicPr>
            <a:picLocks noGrp="1" noChangeAspect="1"/>
          </p:cNvPicPr>
          <p:nvPr>
            <p:ph idx="1"/>
          </p:nvPr>
        </p:nvPicPr>
        <p:blipFill>
          <a:blip r:embed="rId2" cstate="print"/>
          <a:stretch>
            <a:fillRect/>
          </a:stretch>
        </p:blipFill>
        <p:spPr>
          <a:xfrm>
            <a:off x="-1725" y="332656"/>
            <a:ext cx="9145726" cy="5976664"/>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706090"/>
          </a:xfrm>
        </p:spPr>
        <p:txBody>
          <a:bodyPr>
            <a:normAutofit fontScale="90000"/>
          </a:bodyPr>
          <a:lstStyle/>
          <a:p>
            <a:endParaRPr lang="zh-TW" altLang="en-US" dirty="0"/>
          </a:p>
        </p:txBody>
      </p:sp>
      <p:sp>
        <p:nvSpPr>
          <p:cNvPr id="3" name="內容版面配置區 2"/>
          <p:cNvSpPr>
            <a:spLocks noGrp="1"/>
          </p:cNvSpPr>
          <p:nvPr>
            <p:ph idx="1"/>
          </p:nvPr>
        </p:nvSpPr>
        <p:spPr>
          <a:xfrm>
            <a:off x="457200" y="1196752"/>
            <a:ext cx="8229600" cy="4929411"/>
          </a:xfrm>
        </p:spPr>
        <p:txBody>
          <a:bodyPr/>
          <a:lstStyle/>
          <a:p>
            <a:r>
              <a:rPr lang="en-US" altLang="zh-TW" dirty="0"/>
              <a:t>Nowadays the military plus civilian deaths rate does not even touch the historical low point, not to mention the absolute number due to population growth</a:t>
            </a:r>
            <a:r>
              <a:rPr lang="en-US" altLang="zh-TW" dirty="0" smtClean="0"/>
              <a:t>!</a:t>
            </a:r>
          </a:p>
          <a:p>
            <a:r>
              <a:rPr lang="en-US" altLang="zh-TW" dirty="0" smtClean="0"/>
              <a:t>It’s about fact, not scientism, my friends.</a:t>
            </a:r>
            <a:endParaRPr lang="zh-TW"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5229200"/>
            <a:ext cx="8229600" cy="936104"/>
          </a:xfrm>
        </p:spPr>
        <p:txBody>
          <a:bodyPr>
            <a:normAutofit/>
          </a:bodyPr>
          <a:lstStyle/>
          <a:p>
            <a:r>
              <a:rPr lang="en-US" altLang="zh-TW" sz="2400" dirty="0" smtClean="0"/>
              <a:t>Annual estimates of battle-related deaths worldwide, 1989-2013 (data source: UCDP)</a:t>
            </a:r>
            <a:endParaRPr lang="zh-TW" altLang="en-US" sz="2400" dirty="0"/>
          </a:p>
        </p:txBody>
      </p:sp>
      <p:pic>
        <p:nvPicPr>
          <p:cNvPr id="6" name="內容版面配置區 5" descr="prio-battle-related-deaths-by-year.png"/>
          <p:cNvPicPr>
            <a:picLocks noGrp="1" noChangeAspect="1"/>
          </p:cNvPicPr>
          <p:nvPr>
            <p:ph idx="1"/>
          </p:nvPr>
        </p:nvPicPr>
        <p:blipFill>
          <a:blip r:embed="rId2" cstate="print"/>
          <a:stretch>
            <a:fillRect/>
          </a:stretch>
        </p:blipFill>
        <p:spPr>
          <a:xfrm>
            <a:off x="0" y="0"/>
            <a:ext cx="8748464" cy="4913719"/>
          </a:xfrm>
        </p:spPr>
      </p:pic>
    </p:spTree>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1062</Words>
  <Application>Microsoft Office PowerPoint</Application>
  <PresentationFormat>如螢幕大小 (4:3)</PresentationFormat>
  <Paragraphs>83</Paragraphs>
  <Slides>31</Slides>
  <Notes>1</Notes>
  <HiddenSlides>0</HiddenSlides>
  <MMClips>0</MMClips>
  <ScaleCrop>false</ScaleCrop>
  <HeadingPairs>
    <vt:vector size="4" baseType="variant">
      <vt:variant>
        <vt:lpstr>佈景主題</vt:lpstr>
      </vt:variant>
      <vt:variant>
        <vt:i4>1</vt:i4>
      </vt:variant>
      <vt:variant>
        <vt:lpstr>投影片標題</vt:lpstr>
      </vt:variant>
      <vt:variant>
        <vt:i4>31</vt:i4>
      </vt:variant>
    </vt:vector>
  </HeadingPairs>
  <TitlesOfParts>
    <vt:vector size="32" baseType="lpstr">
      <vt:lpstr>Office 佈景主題</vt:lpstr>
      <vt:lpstr>More Science or Ethnics in Economics and Finance?</vt:lpstr>
      <vt:lpstr>Rosy picture of a better world</vt:lpstr>
      <vt:lpstr>投影片 3</vt:lpstr>
      <vt:lpstr>投影片 4</vt:lpstr>
      <vt:lpstr>投影片 5</vt:lpstr>
      <vt:lpstr>投影片 6</vt:lpstr>
      <vt:lpstr>投影片 7</vt:lpstr>
      <vt:lpstr>投影片 8</vt:lpstr>
      <vt:lpstr>Annual estimates of battle-related deaths worldwide, 1989-2013 (data source: UCDP)</vt:lpstr>
      <vt:lpstr>投影片 10</vt:lpstr>
      <vt:lpstr>Wage our hope on Science</vt:lpstr>
      <vt:lpstr>投影片 12</vt:lpstr>
      <vt:lpstr>Derivatives:  Don Quixote-like (or smart ass’) endeavor to conquer uncertainty</vt:lpstr>
      <vt:lpstr>投影片 14</vt:lpstr>
      <vt:lpstr>Basel II: risk management</vt:lpstr>
      <vt:lpstr>Value at Risk: risk measurement </vt:lpstr>
      <vt:lpstr>Recipe for Disaster</vt:lpstr>
      <vt:lpstr>投影片 18</vt:lpstr>
      <vt:lpstr>Smart Ass fooling with probability</vt:lpstr>
      <vt:lpstr>Financial Engineering or Profiteering?</vt:lpstr>
      <vt:lpstr>投影片 21</vt:lpstr>
      <vt:lpstr>Global Regime of Expulsion</vt:lpstr>
      <vt:lpstr>Forced Displacement</vt:lpstr>
      <vt:lpstr>投影片 24</vt:lpstr>
      <vt:lpstr>32.4 million</vt:lpstr>
      <vt:lpstr>投影片 26</vt:lpstr>
      <vt:lpstr>Some economic genocide “craps”</vt:lpstr>
      <vt:lpstr>投影片 28</vt:lpstr>
      <vt:lpstr>Nutritional/biological Expulsion</vt:lpstr>
      <vt:lpstr>A New Theory of Value</vt:lpstr>
      <vt:lpstr>投影片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Science or Ethnics in Economics and Finance?</dc:title>
  <dc:creator>user</dc:creator>
  <cp:lastModifiedBy>user</cp:lastModifiedBy>
  <cp:revision>4</cp:revision>
  <dcterms:created xsi:type="dcterms:W3CDTF">2016-07-27T04:42:50Z</dcterms:created>
  <dcterms:modified xsi:type="dcterms:W3CDTF">2016-07-27T06:19:11Z</dcterms:modified>
</cp:coreProperties>
</file>