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6" r:id="rId4"/>
    <p:sldId id="267" r:id="rId5"/>
    <p:sldId id="265" r:id="rId6"/>
    <p:sldId id="258" r:id="rId7"/>
    <p:sldId id="275" r:id="rId8"/>
    <p:sldId id="262" r:id="rId9"/>
    <p:sldId id="259" r:id="rId10"/>
    <p:sldId id="260" r:id="rId11"/>
    <p:sldId id="269" r:id="rId12"/>
    <p:sldId id="273" r:id="rId13"/>
    <p:sldId id="263" r:id="rId14"/>
    <p:sldId id="278" r:id="rId15"/>
    <p:sldId id="270" r:id="rId16"/>
    <p:sldId id="271" r:id="rId17"/>
    <p:sldId id="264" r:id="rId18"/>
    <p:sldId id="279" r:id="rId19"/>
    <p:sldId id="280" r:id="rId20"/>
    <p:sldId id="281" r:id="rId21"/>
    <p:sldId id="282" r:id="rId22"/>
    <p:sldId id="268" r:id="rId23"/>
    <p:sldId id="284" r:id="rId24"/>
    <p:sldId id="283" r:id="rId25"/>
    <p:sldId id="272" r:id="rId26"/>
    <p:sldId id="276" r:id="rId27"/>
    <p:sldId id="274" r:id="rId28"/>
    <p:sldId id="277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D810-715C-4CE4-9986-B1AE05FC5050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742BA-A42D-4C1D-9983-1038D8F5A8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3FACC-9C2B-4A69-9720-3D4442721F93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67E92-9FBC-4FA2-A0ED-01E0355214A9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0556-7433-4C0B-8B6D-48373CE89C5F}" type="datetimeFigureOut">
              <a:rPr lang="zh-TW" altLang="en-US" smtClean="0"/>
              <a:pPr/>
              <a:t>2016/7/23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975C-4E76-4EB2-AA0E-B8EBDA3316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Seven Developing Countries: From Emergence to Entrapment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924944"/>
            <a:ext cx="6400800" cy="1752600"/>
          </a:xfrm>
        </p:spPr>
        <p:txBody>
          <a:bodyPr/>
          <a:lstStyle/>
          <a:p>
            <a:r>
              <a:rPr lang="en-US" altLang="zh-TW" dirty="0" smtClean="0"/>
              <a:t>Erebus Wong</a:t>
            </a:r>
          </a:p>
          <a:p>
            <a:r>
              <a:rPr lang="en-US" altLang="zh-TW" dirty="0" smtClean="0"/>
              <a:t>The Third South-South Forum</a:t>
            </a:r>
          </a:p>
          <a:p>
            <a:r>
              <a:rPr lang="en-US" altLang="zh-TW" dirty="0" err="1" smtClean="0"/>
              <a:t>Lingnan</a:t>
            </a:r>
            <a:r>
              <a:rPr lang="en-US" altLang="zh-TW" dirty="0" smtClean="0"/>
              <a:t> University, 23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 July, 2016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8763000" cy="645333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GB" altLang="zh-CN" sz="16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1990s</a:t>
            </a:r>
            <a:r>
              <a:rPr lang="en-GB" altLang="zh-CN" sz="18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Japanese Yen Carry Trade </a:t>
            </a:r>
            <a:endParaRPr lang="en-US" altLang="zh-CN" sz="18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zh-CN" sz="18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1994</a:t>
            </a:r>
            <a:r>
              <a:rPr lang="en-GB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US Bond Crash </a:t>
            </a:r>
            <a:endParaRPr lang="en-US" altLang="zh-CN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zh-CN" sz="18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1995</a:t>
            </a:r>
            <a:r>
              <a:rPr lang="en-GB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Mexican Crisis </a:t>
            </a:r>
            <a:endParaRPr lang="en-US" altLang="zh-CN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zh-CN" sz="18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1997</a:t>
            </a:r>
            <a:r>
              <a:rPr lang="en-GB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Asian Crisis </a:t>
            </a:r>
            <a:endParaRPr lang="en-US" altLang="zh-CN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zh-CN" sz="18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1998</a:t>
            </a:r>
            <a:r>
              <a:rPr lang="en-GB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Russian Crisis</a:t>
            </a:r>
            <a:endParaRPr lang="en-US" altLang="zh-CN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zh-CN" sz="18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1998</a:t>
            </a:r>
            <a:r>
              <a:rPr lang="en-GB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Long Term Capital Management</a:t>
            </a:r>
            <a:endParaRPr lang="en-US" altLang="zh-CN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zh-TW" sz="1800" dirty="0" smtClean="0">
                <a:solidFill>
                  <a:srgbClr val="0D0C0B"/>
                </a:solidFill>
                <a:latin typeface="Comic Sans MS" pitchFamily="66" charset="0"/>
              </a:rPr>
              <a:t>1998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</a:rPr>
              <a:t> Citigroup </a:t>
            </a:r>
            <a:r>
              <a:rPr lang="en-US" altLang="zh-TW" sz="2000" dirty="0" smtClean="0">
                <a:solidFill>
                  <a:srgbClr val="000000"/>
                </a:solidFill>
                <a:latin typeface="Comic Sans MS" pitchFamily="66" charset="0"/>
              </a:rPr>
              <a:t>The age of financial </a:t>
            </a:r>
            <a:r>
              <a:rPr lang="en-US" altLang="zh-TW" sz="2000" dirty="0" err="1" smtClean="0">
                <a:solidFill>
                  <a:srgbClr val="000000"/>
                </a:solidFill>
                <a:latin typeface="Comic Sans MS" pitchFamily="66" charset="0"/>
              </a:rPr>
              <a:t>conglomeracy</a:t>
            </a:r>
            <a:r>
              <a:rPr lang="en-US" altLang="zh-TW" sz="2000" dirty="0" smtClean="0">
                <a:solidFill>
                  <a:srgbClr val="000000"/>
                </a:solidFill>
                <a:latin typeface="Comic Sans MS" pitchFamily="66" charset="0"/>
              </a:rPr>
              <a:t>, megabank</a:t>
            </a:r>
            <a:endParaRPr lang="en-US" altLang="zh-CN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zh-TW" sz="1800" dirty="0" smtClean="0">
                <a:solidFill>
                  <a:srgbClr val="0D0C0B"/>
                </a:solidFill>
                <a:latin typeface="Comic Sans MS" pitchFamily="66" charset="0"/>
              </a:rPr>
              <a:t>1999 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</a:rPr>
              <a:t>Financial Services Modernization Act (The Glass-</a:t>
            </a:r>
            <a:r>
              <a:rPr lang="en-US" altLang="zh-TW" sz="2000" dirty="0" err="1" smtClean="0">
                <a:solidFill>
                  <a:srgbClr val="669900"/>
                </a:solidFill>
                <a:latin typeface="Comic Sans MS" pitchFamily="66" charset="0"/>
              </a:rPr>
              <a:t>Steagall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</a:rPr>
              <a:t> Act)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2000</a:t>
            </a:r>
            <a:r>
              <a:rPr lang="en-US" altLang="zh-CN" sz="2000" dirty="0" smtClean="0">
                <a:solidFill>
                  <a:srgbClr val="669900"/>
                </a:solidFill>
                <a:latin typeface="Comic Sans MS" pitchFamily="66" charset="0"/>
                <a:cs typeface="Times New Roman" pitchFamily="18" charset="0"/>
              </a:rPr>
              <a:t> Commodity Futures Modernization Act, CDS, OTC derivatives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2000 </a:t>
            </a:r>
            <a:r>
              <a:rPr lang="en-US" altLang="zh-CN" sz="2000" dirty="0" smtClean="0">
                <a:solidFill>
                  <a:srgbClr val="669900"/>
                </a:solidFill>
                <a:latin typeface="Comic Sans MS" pitchFamily="66" charset="0"/>
                <a:cs typeface="Times New Roman" pitchFamily="18" charset="0"/>
              </a:rPr>
              <a:t>David Li 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  <a:cs typeface="Times New Roman" pitchFamily="18" charset="0"/>
              </a:rPr>
              <a:t>Gaussian Copula Function</a:t>
            </a:r>
            <a:endParaRPr lang="en-US" altLang="zh-CN" sz="2000" dirty="0" smtClean="0">
              <a:solidFill>
                <a:srgbClr val="6699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zh-CN" sz="18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2000</a:t>
            </a:r>
            <a:r>
              <a:rPr lang="en-GB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Dotcom Crash </a:t>
            </a:r>
            <a:endParaRPr lang="en-US" altLang="zh-CN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zh-CN" sz="18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2002</a:t>
            </a:r>
            <a:r>
              <a:rPr lang="en-GB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Argentine Crisis </a:t>
            </a:r>
            <a:endParaRPr lang="en-US" altLang="zh-CN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zh-TW" sz="1800" dirty="0" smtClean="0">
                <a:solidFill>
                  <a:srgbClr val="0D0C0B"/>
                </a:solidFill>
                <a:latin typeface="Comic Sans MS" pitchFamily="66" charset="0"/>
              </a:rPr>
              <a:t>2001-2005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</a:rPr>
              <a:t> Fed Interest Rate: 7% 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</a:rPr>
              <a:t> 1%. </a:t>
            </a:r>
            <a:r>
              <a:rPr lang="en-US" altLang="zh-TW" sz="2000" dirty="0" smtClean="0">
                <a:solidFill>
                  <a:srgbClr val="000000"/>
                </a:solidFill>
                <a:latin typeface="Comic Sans MS" pitchFamily="66" charset="0"/>
              </a:rPr>
              <a:t>A. Greenspan’s legacy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2005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Basel II</a:t>
            </a:r>
            <a:endParaRPr lang="en-US" altLang="zh-CN" sz="18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zh-CN" sz="18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2007</a:t>
            </a:r>
            <a:r>
              <a:rPr lang="en-GB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TW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Subprime Crisis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zh-CN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2008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Credit Crunch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zh-CN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2011</a:t>
            </a:r>
            <a:r>
              <a:rPr lang="en-GB" altLang="zh-CN" sz="2000" dirty="0" smtClean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Europe Sovereignty Debt Crisis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zh-CN" sz="1800" dirty="0" smtClean="0">
                <a:latin typeface="Comic Sans MS" pitchFamily="66" charset="0"/>
                <a:cs typeface="Arial" charset="0"/>
              </a:rPr>
              <a:t>2015</a:t>
            </a:r>
            <a:r>
              <a:rPr lang="en-GB" altLang="zh-CN" sz="1800" dirty="0" smtClean="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18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China Stock Market Crash</a:t>
            </a:r>
            <a:endParaRPr lang="en-US" altLang="zh-CN" sz="1800" dirty="0" smtClean="0">
              <a:solidFill>
                <a:srgbClr val="C00000"/>
              </a:solidFill>
              <a:latin typeface="新細明體" pitchFamily="18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global liquidity pyram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779912" cy="4525963"/>
          </a:xfrm>
        </p:spPr>
      </p:pic>
      <p:pic>
        <p:nvPicPr>
          <p:cNvPr id="7" name="圖片 6" descr="Global financial ass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260648"/>
            <a:ext cx="5736892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1484784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Central Bank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1907704" y="1628800"/>
            <a:ext cx="12241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Liquidity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75856" y="1556792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Financial</a:t>
            </a:r>
          </a:p>
          <a:p>
            <a:pPr algn="ctr"/>
            <a:r>
              <a:rPr lang="en-US" altLang="zh-TW" dirty="0" smtClean="0"/>
              <a:t>Sector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4644008" y="1484784"/>
            <a:ext cx="144016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Credit</a:t>
            </a:r>
          </a:p>
          <a:p>
            <a:pPr algn="ctr"/>
            <a:r>
              <a:rPr lang="en-US" altLang="zh-TW" dirty="0" smtClean="0"/>
              <a:t>Expansion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6228184" y="1484784"/>
            <a:ext cx="12241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Assets</a:t>
            </a:r>
          </a:p>
          <a:p>
            <a:pPr algn="ctr"/>
            <a:r>
              <a:rPr lang="en-US" altLang="zh-TW" dirty="0" smtClean="0"/>
              <a:t>Bubble</a:t>
            </a:r>
            <a:endParaRPr lang="zh-TW" altLang="en-US" dirty="0"/>
          </a:p>
        </p:txBody>
      </p:sp>
      <p:sp>
        <p:nvSpPr>
          <p:cNvPr id="9" name="弧形箭號 (上彎) 8"/>
          <p:cNvSpPr/>
          <p:nvPr/>
        </p:nvSpPr>
        <p:spPr>
          <a:xfrm flipH="1">
            <a:off x="3635896" y="2492896"/>
            <a:ext cx="3312368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4365104"/>
            <a:ext cx="11521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Finance</a:t>
            </a:r>
            <a:endParaRPr lang="zh-TW" altLang="en-US" dirty="0"/>
          </a:p>
        </p:txBody>
      </p:sp>
      <p:sp>
        <p:nvSpPr>
          <p:cNvPr id="11" name="向右箭號 10"/>
          <p:cNvSpPr/>
          <p:nvPr/>
        </p:nvSpPr>
        <p:spPr>
          <a:xfrm>
            <a:off x="1763688" y="4293096"/>
            <a:ext cx="144016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Credit</a:t>
            </a:r>
          </a:p>
          <a:p>
            <a:pPr algn="ctr"/>
            <a:r>
              <a:rPr lang="en-US" altLang="zh-TW" dirty="0" smtClean="0"/>
              <a:t>Expansion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3419872" y="4293096"/>
            <a:ext cx="15841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Physical</a:t>
            </a:r>
          </a:p>
          <a:p>
            <a:pPr algn="ctr"/>
            <a:r>
              <a:rPr lang="en-US" altLang="zh-TW" dirty="0" smtClean="0"/>
              <a:t>Economy</a:t>
            </a:r>
            <a:endParaRPr lang="zh-TW" altLang="en-US" dirty="0"/>
          </a:p>
        </p:txBody>
      </p:sp>
      <p:sp>
        <p:nvSpPr>
          <p:cNvPr id="13" name="向右箭號 12"/>
          <p:cNvSpPr/>
          <p:nvPr/>
        </p:nvSpPr>
        <p:spPr>
          <a:xfrm>
            <a:off x="5292080" y="4509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660232" y="4221088"/>
            <a:ext cx="12744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Value</a:t>
            </a:r>
          </a:p>
          <a:p>
            <a:pPr algn="ctr"/>
            <a:r>
              <a:rPr lang="en-US" altLang="zh-TW" dirty="0" smtClean="0"/>
              <a:t>Added</a:t>
            </a:r>
            <a:endParaRPr lang="zh-TW" altLang="en-US" dirty="0"/>
          </a:p>
        </p:txBody>
      </p:sp>
      <p:sp>
        <p:nvSpPr>
          <p:cNvPr id="15" name="弧形箭號 (上彎) 14"/>
          <p:cNvSpPr/>
          <p:nvPr/>
        </p:nvSpPr>
        <p:spPr>
          <a:xfrm flipH="1">
            <a:off x="1043608" y="5445224"/>
            <a:ext cx="6120680" cy="1080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707904" y="59492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Collateral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308304" y="2420888"/>
            <a:ext cx="183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Unsustainable</a:t>
            </a:r>
          </a:p>
          <a:p>
            <a:r>
              <a:rPr lang="en-US" altLang="zh-TW" dirty="0" smtClean="0"/>
              <a:t>Credit Expansion</a:t>
            </a:r>
          </a:p>
          <a:p>
            <a:r>
              <a:rPr lang="en-US" altLang="zh-TW" dirty="0" err="1" smtClean="0"/>
              <a:t>Ponzi</a:t>
            </a:r>
            <a:r>
              <a:rPr lang="en-US" altLang="zh-TW" dirty="0" smtClean="0"/>
              <a:t> Scheme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199784" y="573325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Relatively</a:t>
            </a:r>
          </a:p>
          <a:p>
            <a:r>
              <a:rPr lang="en-US" altLang="zh-TW" dirty="0" smtClean="0"/>
              <a:t>Sustainable</a:t>
            </a:r>
          </a:p>
          <a:p>
            <a:r>
              <a:rPr lang="en-US" altLang="zh-TW" dirty="0" smtClean="0"/>
              <a:t>Credit Expansion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3096344" cy="72008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Global</a:t>
            </a:r>
            <a:br>
              <a:rPr lang="en-US" altLang="zh-TW" dirty="0" smtClean="0"/>
            </a:br>
            <a:r>
              <a:rPr lang="en-US" altLang="zh-TW" dirty="0" smtClean="0"/>
              <a:t>Liquidity</a:t>
            </a:r>
            <a:br>
              <a:rPr lang="en-US" altLang="zh-TW" dirty="0" smtClean="0"/>
            </a:br>
            <a:r>
              <a:rPr lang="en-US" altLang="zh-TW" dirty="0" smtClean="0"/>
              <a:t>Circuit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23928" y="404664"/>
            <a:ext cx="1274440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US Fed</a:t>
            </a:r>
            <a:endParaRPr lang="zh-TW" altLang="en-US" dirty="0"/>
          </a:p>
        </p:txBody>
      </p:sp>
      <p:sp>
        <p:nvSpPr>
          <p:cNvPr id="5" name="向下箭號 4"/>
          <p:cNvSpPr/>
          <p:nvPr/>
        </p:nvSpPr>
        <p:spPr>
          <a:xfrm>
            <a:off x="4139952" y="1196752"/>
            <a:ext cx="77266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TW" dirty="0" smtClean="0"/>
              <a:t>liquidity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23928" y="2564904"/>
            <a:ext cx="1130424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Financial Sector</a:t>
            </a:r>
            <a:endParaRPr lang="zh-TW" altLang="en-US" dirty="0"/>
          </a:p>
        </p:txBody>
      </p:sp>
      <p:sp>
        <p:nvSpPr>
          <p:cNvPr id="8" name="向下箭號 7"/>
          <p:cNvSpPr/>
          <p:nvPr/>
        </p:nvSpPr>
        <p:spPr>
          <a:xfrm>
            <a:off x="4067944" y="3429000"/>
            <a:ext cx="988688" cy="1296144"/>
          </a:xfrm>
          <a:prstGeom prst="downArrow">
            <a:avLst>
              <a:gd name="adj1" fmla="val 479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TW" dirty="0" smtClean="0"/>
              <a:t>Credit</a:t>
            </a:r>
          </a:p>
          <a:p>
            <a:pPr algn="ctr"/>
            <a:r>
              <a:rPr lang="en-US" altLang="zh-TW" dirty="0" smtClean="0"/>
              <a:t>Expansion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995936" y="4797152"/>
            <a:ext cx="120243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Economy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08104" y="5877272"/>
            <a:ext cx="1562472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consumption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411760" y="5877272"/>
            <a:ext cx="1440160" cy="6926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Assets Market </a:t>
            </a:r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220072" y="5373216"/>
            <a:ext cx="288032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3779912" y="5373216"/>
            <a:ext cx="216024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380312" y="2492896"/>
            <a:ext cx="1512168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Physical</a:t>
            </a:r>
          </a:p>
          <a:p>
            <a:pPr algn="ctr"/>
            <a:r>
              <a:rPr lang="en-US" altLang="zh-TW" dirty="0" smtClean="0"/>
              <a:t>Economy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043608" y="2564904"/>
            <a:ext cx="1296144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Derivatives</a:t>
            </a:r>
          </a:p>
          <a:p>
            <a:pPr algn="ctr"/>
            <a:r>
              <a:rPr lang="en-US" altLang="zh-TW" dirty="0" smtClean="0"/>
              <a:t>Market</a:t>
            </a:r>
            <a:endParaRPr lang="zh-TW" altLang="en-US" dirty="0"/>
          </a:p>
        </p:txBody>
      </p:sp>
      <p:sp>
        <p:nvSpPr>
          <p:cNvPr id="21" name="向右箭號 20"/>
          <p:cNvSpPr/>
          <p:nvPr/>
        </p:nvSpPr>
        <p:spPr>
          <a:xfrm flipH="1">
            <a:off x="2483768" y="2492896"/>
            <a:ext cx="12241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infusion</a:t>
            </a:r>
            <a:endParaRPr lang="zh-TW" altLang="en-US" dirty="0"/>
          </a:p>
        </p:txBody>
      </p:sp>
      <p:sp>
        <p:nvSpPr>
          <p:cNvPr id="22" name="向右箭號 21"/>
          <p:cNvSpPr/>
          <p:nvPr/>
        </p:nvSpPr>
        <p:spPr>
          <a:xfrm>
            <a:off x="5220072" y="2276872"/>
            <a:ext cx="194421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TNC investments</a:t>
            </a:r>
            <a:endParaRPr lang="zh-TW" altLang="en-US" dirty="0"/>
          </a:p>
        </p:txBody>
      </p:sp>
      <p:sp>
        <p:nvSpPr>
          <p:cNvPr id="23" name="向右箭號 22"/>
          <p:cNvSpPr/>
          <p:nvPr/>
        </p:nvSpPr>
        <p:spPr>
          <a:xfrm>
            <a:off x="2483768" y="3068960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 flipH="1">
            <a:off x="5148064" y="2996952"/>
            <a:ext cx="20162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TNCs Profits</a:t>
            </a:r>
          </a:p>
          <a:p>
            <a:pPr algn="ctr"/>
            <a:r>
              <a:rPr lang="en-US" altLang="zh-TW" dirty="0" smtClean="0"/>
              <a:t>US Bonds</a:t>
            </a:r>
            <a:endParaRPr lang="zh-TW" altLang="en-US" dirty="0"/>
          </a:p>
        </p:txBody>
      </p:sp>
      <p:cxnSp>
        <p:nvCxnSpPr>
          <p:cNvPr id="26" name="肘形接點 25"/>
          <p:cNvCxnSpPr/>
          <p:nvPr/>
        </p:nvCxnSpPr>
        <p:spPr>
          <a:xfrm rot="5400000" flipH="1" flipV="1">
            <a:off x="6372200" y="4365104"/>
            <a:ext cx="2736304" cy="1008112"/>
          </a:xfrm>
          <a:prstGeom prst="bentConnector3">
            <a:avLst>
              <a:gd name="adj1" fmla="val -12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接點 29"/>
          <p:cNvCxnSpPr/>
          <p:nvPr/>
        </p:nvCxnSpPr>
        <p:spPr>
          <a:xfrm rot="16200000" flipV="1">
            <a:off x="539552" y="4509120"/>
            <a:ext cx="2736304" cy="720080"/>
          </a:xfrm>
          <a:prstGeom prst="bentConnector3">
            <a:avLst>
              <a:gd name="adj1" fmla="val -497"/>
            </a:avLst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圓角矩形 31"/>
          <p:cNvSpPr/>
          <p:nvPr/>
        </p:nvSpPr>
        <p:spPr>
          <a:xfrm>
            <a:off x="7236296" y="4293096"/>
            <a:ext cx="9144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TW" dirty="0" smtClean="0"/>
              <a:t>Dollarization</a:t>
            </a:r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323528" y="44371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TW" dirty="0" smtClean="0"/>
              <a:t>Assets</a:t>
            </a:r>
          </a:p>
          <a:p>
            <a:pPr algn="ctr"/>
            <a:r>
              <a:rPr lang="en-US" altLang="zh-TW" dirty="0" smtClean="0"/>
              <a:t>Bubble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Trade Deficits </a:t>
            </a:r>
            <a:r>
              <a:rPr lang="en-US" altLang="zh-TW" dirty="0" smtClean="0"/>
              <a:t>and Debt as </a:t>
            </a:r>
            <a:r>
              <a:rPr lang="en-US" altLang="zh-TW" dirty="0" smtClean="0"/>
              <a:t>Tribute or </a:t>
            </a:r>
            <a:r>
              <a:rPr lang="en-US" altLang="zh-TW" dirty="0" err="1" smtClean="0"/>
              <a:t>Seignorage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8539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altLang="zh-TW" dirty="0" smtClean="0"/>
              <a:t>1996-2010  Current Account Deficits: $ 6.98 Trillion, 60% of global deficits</a:t>
            </a:r>
          </a:p>
          <a:p>
            <a:pPr>
              <a:buNone/>
            </a:pPr>
            <a:r>
              <a:rPr lang="en-US" altLang="zh-TW" dirty="0" smtClean="0"/>
              <a:t>	2001-2007 $3.86 Trillion</a:t>
            </a:r>
          </a:p>
          <a:p>
            <a:pPr marL="514350" indent="-514350">
              <a:buNone/>
            </a:pPr>
            <a:r>
              <a:rPr lang="en-US" altLang="zh-TW" dirty="0" smtClean="0"/>
              <a:t>B. Meanwhile US Net Foreign Debt increases by $2.3 Trillion</a:t>
            </a:r>
          </a:p>
          <a:p>
            <a:pPr>
              <a:buNone/>
            </a:pPr>
            <a:r>
              <a:rPr lang="en-US" altLang="zh-TW" dirty="0" smtClean="0"/>
              <a:t>C. Profits: $4.67 Trillion</a:t>
            </a:r>
          </a:p>
          <a:p>
            <a:pPr>
              <a:buNone/>
            </a:pPr>
            <a:r>
              <a:rPr lang="en-US" altLang="zh-TW" dirty="0" smtClean="0"/>
              <a:t>D. $2.3 Trillion Foreign Debt? </a:t>
            </a: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8" name="內容版面配置區 7" descr="9298-figur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087" y="980728"/>
            <a:ext cx="7774169" cy="587727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TW" dirty="0" smtClean="0"/>
              <a:t>Global Reserve Currencies</a:t>
            </a:r>
            <a:endParaRPr lang="zh-TW" altLang="en-US" dirty="0"/>
          </a:p>
        </p:txBody>
      </p:sp>
      <p:pic>
        <p:nvPicPr>
          <p:cNvPr id="4" name="內容版面配置區 3" descr="Global_Reserve_Currenc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7221" y="1052736"/>
            <a:ext cx="7277187" cy="567361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Dollar Cycle</a:t>
            </a:r>
            <a:endParaRPr lang="zh-TW" altLang="en-US" dirty="0"/>
          </a:p>
        </p:txBody>
      </p:sp>
      <p:pic>
        <p:nvPicPr>
          <p:cNvPr id="4" name="內容版面配置區 3" descr="US_Dollar_Index_from_Stooq_dot_c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836712"/>
            <a:ext cx="6480720" cy="5001419"/>
          </a:xfrm>
        </p:spPr>
      </p:pic>
      <p:sp>
        <p:nvSpPr>
          <p:cNvPr id="5" name="文字方塊 4"/>
          <p:cNvSpPr txBox="1"/>
          <p:nvPr/>
        </p:nvSpPr>
        <p:spPr>
          <a:xfrm>
            <a:off x="1763688" y="609329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Approximately 10 years going weak, 6 years going strong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Sheepshearing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040560"/>
          </a:xfrm>
        </p:spPr>
        <p:txBody>
          <a:bodyPr/>
          <a:lstStyle/>
          <a:p>
            <a:r>
              <a:rPr lang="en-US" altLang="zh-TW" dirty="0" smtClean="0"/>
              <a:t>1. US Fed Monetary Easing: liquidity into market</a:t>
            </a:r>
          </a:p>
          <a:p>
            <a:r>
              <a:rPr lang="en-US" altLang="zh-TW" dirty="0" smtClean="0"/>
              <a:t>2. Emerging Markets Booming</a:t>
            </a:r>
            <a:r>
              <a:rPr lang="en-US" altLang="zh-TW" dirty="0" smtClean="0">
                <a:sym typeface="Wingdings" pitchFamily="2" charset="2"/>
              </a:rPr>
              <a:t> Assets Bubble</a:t>
            </a:r>
          </a:p>
          <a:p>
            <a:r>
              <a:rPr lang="en-US" altLang="zh-TW" dirty="0" smtClean="0">
                <a:sym typeface="Wingdings" pitchFamily="2" charset="2"/>
              </a:rPr>
              <a:t>3. US Fed ends monetary easing. Tightening: rate cycle going up.</a:t>
            </a:r>
          </a:p>
          <a:p>
            <a:r>
              <a:rPr lang="en-US" altLang="zh-TW" dirty="0" smtClean="0">
                <a:sym typeface="Wingdings" pitchFamily="2" charset="2"/>
              </a:rPr>
              <a:t>4. Capital flowing out of emerging markets. Financial &amp; currency crises.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Sheeps</a:t>
            </a:r>
            <a:r>
              <a:rPr lang="en-US" altLang="zh-TW" dirty="0" smtClean="0"/>
              <a:t> </a:t>
            </a:r>
            <a:r>
              <a:rPr lang="en-US" altLang="zh-TW" dirty="0" smtClean="0"/>
              <a:t>Sheared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altLang="zh-TW" dirty="0" smtClean="0"/>
              <a:t>1. 1970s Latin America Debt Crisis</a:t>
            </a:r>
          </a:p>
          <a:p>
            <a:r>
              <a:rPr lang="en-US" altLang="zh-TW" dirty="0" smtClean="0"/>
              <a:t>2. 1985-1990s Plaza Accord, Japan Assets Bubble</a:t>
            </a:r>
          </a:p>
          <a:p>
            <a:r>
              <a:rPr lang="en-US" altLang="zh-TW" dirty="0" smtClean="0"/>
              <a:t>3. 1990s Shock Therapy in Russia</a:t>
            </a:r>
          </a:p>
          <a:p>
            <a:r>
              <a:rPr lang="en-US" altLang="zh-TW" dirty="0" smtClean="0"/>
              <a:t>4. 1997 Asian Financial Crisis</a:t>
            </a:r>
          </a:p>
          <a:p>
            <a:r>
              <a:rPr lang="en-US" altLang="zh-TW" dirty="0" smtClean="0"/>
              <a:t>5. 2013 Emerging Markets Crisis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Development and Post-colonial Condition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National Independence Movements &amp; Industry Transfer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Global Trade &amp; Post-</a:t>
            </a:r>
            <a:r>
              <a:rPr lang="en-US" altLang="zh-TW" dirty="0" err="1" smtClean="0"/>
              <a:t>coloniality</a:t>
            </a:r>
            <a:endParaRPr lang="en-US" altLang="zh-TW" dirty="0" smtClean="0"/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International Institutions of Dependence</a:t>
            </a:r>
          </a:p>
          <a:p>
            <a:r>
              <a:rPr lang="en-US" altLang="zh-TW" dirty="0" err="1" smtClean="0"/>
              <a:t>Bretton</a:t>
            </a:r>
            <a:r>
              <a:rPr lang="en-US" altLang="zh-TW" dirty="0" smtClean="0"/>
              <a:t> Woods System, IMF, World </a:t>
            </a:r>
            <a:r>
              <a:rPr lang="en-US" altLang="zh-TW" dirty="0" smtClean="0"/>
              <a:t>Bank, WTO</a:t>
            </a:r>
            <a:endParaRPr lang="en-US" altLang="zh-TW" dirty="0" smtClean="0"/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Global Structural Dependence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Post-colonial or neo-colonial?</a:t>
            </a:r>
          </a:p>
          <a:p>
            <a:pPr>
              <a:buFont typeface="Wingdings" pitchFamily="2" charset="2"/>
              <a:buChar char="Ø"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US: from fiscal expansion to strategic contraction</a:t>
            </a:r>
            <a:endParaRPr lang="zh-TW" altLang="en-US" dirty="0"/>
          </a:p>
        </p:txBody>
      </p:sp>
      <p:pic>
        <p:nvPicPr>
          <p:cNvPr id="4" name="內容版面配置區 3" descr="wsjf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35800"/>
            <a:ext cx="8068116" cy="5322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US Trade Deficits Contraction</a:t>
            </a:r>
            <a:endParaRPr lang="zh-TW" altLang="en-US" dirty="0"/>
          </a:p>
        </p:txBody>
      </p:sp>
      <p:pic>
        <p:nvPicPr>
          <p:cNvPr id="4" name="內容版面配置區 3" descr="dsg2298_500_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1955" y="1124744"/>
            <a:ext cx="7656469" cy="535952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Clashes of Currency Hegemony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80728"/>
            <a:ext cx="8496944" cy="6120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US Dollar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Euro:</a:t>
            </a:r>
            <a:endParaRPr lang="en-US" altLang="zh-TW" dirty="0" smtClean="0"/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Asian </a:t>
            </a:r>
            <a:r>
              <a:rPr lang="en-US" altLang="zh-TW" dirty="0" smtClean="0"/>
              <a:t>Currency/RMB</a:t>
            </a: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sz="4000" dirty="0" smtClean="0"/>
          </a:p>
          <a:p>
            <a:pPr>
              <a:buNone/>
            </a:pPr>
            <a:endParaRPr lang="en-US" altLang="zh-TW" sz="4000" dirty="0"/>
          </a:p>
          <a:p>
            <a:pPr>
              <a:buNone/>
            </a:pPr>
            <a:endParaRPr lang="en-US" altLang="zh-TW" sz="4000" dirty="0" smtClean="0"/>
          </a:p>
          <a:p>
            <a:pPr>
              <a:buNone/>
            </a:pPr>
            <a:endParaRPr lang="en-US" altLang="zh-TW" sz="4000" dirty="0" smtClean="0"/>
          </a:p>
        </p:txBody>
      </p:sp>
      <p:pic>
        <p:nvPicPr>
          <p:cNvPr id="5" name="圖片 4" descr="Major-currencies-on-world-map-abstract-business-illustration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80928"/>
            <a:ext cx="6821798" cy="35200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Reshaping of Geo-monetary Politics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Euro Zone:</a:t>
            </a:r>
          </a:p>
          <a:p>
            <a:pPr>
              <a:buNone/>
            </a:pPr>
            <a:r>
              <a:rPr lang="en-US" altLang="zh-TW" dirty="0" smtClean="0"/>
              <a:t>	Kosovo </a:t>
            </a:r>
            <a:r>
              <a:rPr lang="en-US" altLang="zh-TW" dirty="0" smtClean="0"/>
              <a:t>War, Ukraine Crisis, Middle East (scorched-earth tactic, ISIS</a:t>
            </a:r>
            <a:r>
              <a:rPr lang="en-US" altLang="zh-TW" dirty="0" smtClean="0"/>
              <a:t>), Refugee Crisis, Right-wing populism, Fascism, EU Disintegration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Asian Currency Alliance </a:t>
            </a:r>
          </a:p>
          <a:p>
            <a:pPr>
              <a:buNone/>
            </a:pPr>
            <a:r>
              <a:rPr lang="en-US" altLang="zh-TW" dirty="0" smtClean="0"/>
              <a:t>	Chiang </a:t>
            </a:r>
            <a:r>
              <a:rPr lang="en-US" altLang="zh-TW" dirty="0" smtClean="0"/>
              <a:t>Mai </a:t>
            </a:r>
            <a:r>
              <a:rPr lang="en-US" altLang="zh-TW" dirty="0" smtClean="0"/>
              <a:t>Initiative (2000)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dirty="0" smtClean="0"/>
              <a:t>China-Japan-Korea currency swap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smtClean="0"/>
              <a:t>“Re-balancing”</a:t>
            </a:r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New Debt Regime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zh-TW" dirty="0" smtClean="0"/>
              <a:t>Washington Consensus turned up-side down</a:t>
            </a:r>
          </a:p>
          <a:p>
            <a:r>
              <a:rPr lang="en-US" altLang="zh-TW" dirty="0" smtClean="0"/>
              <a:t>Creditor/Debtor, Double Standard</a:t>
            </a:r>
          </a:p>
          <a:p>
            <a:r>
              <a:rPr lang="en-US" altLang="zh-TW" dirty="0" smtClean="0"/>
              <a:t>Astronomical Expansion of Debt</a:t>
            </a:r>
          </a:p>
          <a:p>
            <a:r>
              <a:rPr lang="en-US" altLang="zh-TW" dirty="0" smtClean="0"/>
              <a:t>Global Tributary System</a:t>
            </a:r>
            <a:endParaRPr lang="zh-TW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China, Turkey: </a:t>
            </a:r>
          </a:p>
          <a:p>
            <a:pPr>
              <a:buNone/>
            </a:pPr>
            <a:r>
              <a:rPr lang="en-US" altLang="zh-TW" dirty="0" smtClean="0"/>
              <a:t>Empire</a:t>
            </a:r>
            <a:r>
              <a:rPr lang="en-US" altLang="zh-TW" dirty="0" smtClean="0">
                <a:sym typeface="Wingdings" pitchFamily="2" charset="2"/>
              </a:rPr>
              <a:t> </a:t>
            </a:r>
            <a:r>
              <a:rPr lang="en-US" altLang="zh-TW" dirty="0" smtClean="0"/>
              <a:t>State-Capitalism (modernization)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 Neo-liberalism</a:t>
            </a:r>
          </a:p>
          <a:p>
            <a:pPr>
              <a:buNone/>
            </a:pPr>
            <a:r>
              <a:rPr lang="en-US" altLang="zh-TW" dirty="0" smtClean="0"/>
              <a:t>Former Colonies, Resources Curse: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Brazil, South Africa, Venezuela</a:t>
            </a:r>
          </a:p>
          <a:p>
            <a:pPr>
              <a:buNone/>
            </a:pPr>
            <a:r>
              <a:rPr lang="en-US" altLang="zh-TW" dirty="0" smtClean="0"/>
              <a:t>	Rich in Resources, Incomplete Industrialization, </a:t>
            </a:r>
            <a:r>
              <a:rPr lang="en-US" altLang="zh-TW" dirty="0" err="1" smtClean="0"/>
              <a:t>Rep</a:t>
            </a:r>
            <a:r>
              <a:rPr lang="en-US" altLang="zh-TW" dirty="0" err="1" smtClean="0"/>
              <a:t>rimarization</a:t>
            </a:r>
            <a:r>
              <a:rPr lang="en-US" altLang="zh-TW" dirty="0" smtClean="0"/>
              <a:t>: extraction, cash crop, cash husbandry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Sovereignty Externality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India, Indonesia</a:t>
            </a:r>
          </a:p>
          <a:p>
            <a:pPr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Rich in Labor </a:t>
            </a:r>
            <a:r>
              <a:rPr lang="en-US" altLang="zh-TW" dirty="0" smtClean="0"/>
              <a:t>Force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dirty="0" smtClean="0"/>
              <a:t>Strong </a:t>
            </a:r>
            <a:r>
              <a:rPr lang="en-US" altLang="zh-TW" dirty="0" smtClean="0"/>
              <a:t>Informal Sector</a:t>
            </a:r>
          </a:p>
          <a:p>
            <a:pPr>
              <a:buNone/>
            </a:pPr>
            <a:r>
              <a:rPr lang="en-US" altLang="zh-TW" dirty="0" smtClean="0"/>
              <a:t>	Deep-grained regional conflicts</a:t>
            </a: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Silk Road Belt</a:t>
            </a:r>
            <a:endParaRPr lang="zh-TW" altLang="en-US" dirty="0"/>
          </a:p>
        </p:txBody>
      </p:sp>
      <p:pic>
        <p:nvPicPr>
          <p:cNvPr id="4" name="內容版面配置區 3" descr="f_1488627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7013599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The Southern Gas Corridor</a:t>
            </a:r>
            <a:endParaRPr lang="zh-TW" altLang="en-US" dirty="0"/>
          </a:p>
        </p:txBody>
      </p:sp>
      <p:pic>
        <p:nvPicPr>
          <p:cNvPr id="4" name="內容版面配置區 3" descr="n_4962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595267" cy="4270821"/>
          </a:xfrm>
        </p:spPr>
      </p:pic>
      <p:sp>
        <p:nvSpPr>
          <p:cNvPr id="5" name="文字方塊 4"/>
          <p:cNvSpPr txBox="1"/>
          <p:nvPr/>
        </p:nvSpPr>
        <p:spPr>
          <a:xfrm>
            <a:off x="3275856" y="5661248"/>
            <a:ext cx="311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Trans Anatolian Pipeline TANAP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689802" y="5661248"/>
            <a:ext cx="245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South Caucasus Pipeline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5661248"/>
            <a:ext cx="266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Trans Adriatic Pipeline TAP</a:t>
            </a:r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236227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Berlin – Baghdad</a:t>
            </a:r>
            <a:br>
              <a:rPr lang="en-US" altLang="zh-TW" dirty="0" smtClean="0"/>
            </a:br>
            <a:r>
              <a:rPr lang="en-US" altLang="zh-TW" dirty="0" smtClean="0"/>
              <a:t>Railway</a:t>
            </a:r>
            <a:br>
              <a:rPr lang="en-US" altLang="zh-TW" dirty="0" smtClean="0"/>
            </a:br>
            <a:r>
              <a:rPr lang="en-US" altLang="zh-TW" dirty="0" smtClean="0"/>
              <a:t>: flash point of WWI</a:t>
            </a:r>
            <a:endParaRPr lang="zh-TW" altLang="en-US" dirty="0"/>
          </a:p>
        </p:txBody>
      </p:sp>
      <p:pic>
        <p:nvPicPr>
          <p:cNvPr id="4" name="內容版面配置區 3" descr="MDiv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905717" cy="63796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Smiling Curve of Value Added</a:t>
            </a:r>
            <a:endParaRPr lang="zh-TW" altLang="en-US" dirty="0"/>
          </a:p>
        </p:txBody>
      </p:sp>
      <p:pic>
        <p:nvPicPr>
          <p:cNvPr id="4" name="內容版面配置區 3" descr="10112601_f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811621" cy="395832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global-value-chain-and-technological-capabilities-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474" y="260648"/>
            <a:ext cx="8248298" cy="61926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Smiling Curve of International Division</a:t>
            </a:r>
            <a:endParaRPr lang="zh-TW" altLang="en-US" dirty="0"/>
          </a:p>
        </p:txBody>
      </p:sp>
      <p:pic>
        <p:nvPicPr>
          <p:cNvPr id="4" name="內容版面配置區 3" descr="0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5711135" cy="452596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452320" y="58052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Economic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Structure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5949280"/>
            <a:ext cx="113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Resources</a:t>
            </a:r>
          </a:p>
          <a:p>
            <a:r>
              <a:rPr lang="en-US" altLang="zh-TW" dirty="0" smtClean="0"/>
              <a:t>Economy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923928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Manufacturing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40152" y="60932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Finance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4067944" y="4365104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Industry</a:t>
            </a:r>
          </a:p>
          <a:p>
            <a:pPr algn="ctr"/>
            <a:r>
              <a:rPr lang="en-US" altLang="zh-TW" dirty="0" smtClean="0"/>
              <a:t>Transfer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5292080" y="1268760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Financial/Currency</a:t>
            </a:r>
          </a:p>
          <a:p>
            <a:pPr algn="ctr"/>
            <a:r>
              <a:rPr lang="en-US" altLang="zh-TW" dirty="0" smtClean="0"/>
              <a:t>Hegemony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2483768" y="2924944"/>
            <a:ext cx="15841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Resources</a:t>
            </a:r>
          </a:p>
          <a:p>
            <a:pPr algn="ctr"/>
            <a:r>
              <a:rPr lang="en-US" altLang="zh-TW" dirty="0" smtClean="0"/>
              <a:t>Sovereignty</a:t>
            </a:r>
            <a:endParaRPr lang="zh-TW" altLang="en-US" dirty="0" smtClean="0"/>
          </a:p>
          <a:p>
            <a:pPr algn="ctr"/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71600" y="908720"/>
            <a:ext cx="1346448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Profitability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043608" y="3212976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Resources</a:t>
            </a:r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467544" y="4797152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Manufacturing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1259632" y="170080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Finance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Global Financial Capitalism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1971 The End of Gold-Dollar</a:t>
            </a:r>
          </a:p>
          <a:p>
            <a:r>
              <a:rPr lang="en-US" altLang="zh-TW" dirty="0" smtClean="0"/>
              <a:t>1973 Post </a:t>
            </a:r>
            <a:r>
              <a:rPr lang="en-US" altLang="zh-TW" dirty="0" err="1" smtClean="0"/>
              <a:t>Bretton</a:t>
            </a:r>
            <a:r>
              <a:rPr lang="en-US" altLang="zh-TW" dirty="0" smtClean="0"/>
              <a:t> Woods</a:t>
            </a:r>
          </a:p>
          <a:p>
            <a:r>
              <a:rPr lang="en-US" altLang="zh-TW" dirty="0" smtClean="0"/>
              <a:t>US dollar supply increases astronomically</a:t>
            </a:r>
          </a:p>
          <a:p>
            <a:r>
              <a:rPr lang="en-US" altLang="zh-TW" dirty="0" smtClean="0"/>
              <a:t>Deregulation</a:t>
            </a:r>
          </a:p>
          <a:p>
            <a:r>
              <a:rPr lang="en-US" altLang="zh-TW" dirty="0" smtClean="0"/>
              <a:t>Neo-liberalism</a:t>
            </a:r>
            <a:endParaRPr lang="en-US" altLang="zh-TW" dirty="0" smtClean="0"/>
          </a:p>
          <a:p>
            <a:r>
              <a:rPr lang="en-US" altLang="zh-TW" dirty="0" smtClean="0"/>
              <a:t>The Age of Super Financial </a:t>
            </a:r>
            <a:r>
              <a:rPr lang="en-US" altLang="zh-TW" dirty="0" smtClean="0"/>
              <a:t>Capitalism</a:t>
            </a:r>
          </a:p>
          <a:p>
            <a:r>
              <a:rPr lang="en-US" altLang="zh-TW" dirty="0" smtClean="0"/>
              <a:t>Liberal/Neo-liberal regimes of wealth concentration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Unconstrained Money Supply</a:t>
            </a:r>
            <a:endParaRPr lang="zh-TW" altLang="en-US" dirty="0"/>
          </a:p>
        </p:txBody>
      </p:sp>
      <p:pic>
        <p:nvPicPr>
          <p:cNvPr id="4" name="內容版面配置區 3" descr="true-money-supply-1959-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6450994" cy="514543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3316" name="Picture 4" descr="07-30-10-Global_Money_Growth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97" y="188640"/>
            <a:ext cx="8899779" cy="65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dirty="0" smtClean="0"/>
              <a:t>Chronology of Super Financial Capitalism</a:t>
            </a:r>
            <a:endParaRPr lang="zh-CN" altLang="en-US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576064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zh-TW" sz="2000" dirty="0" smtClean="0">
                <a:solidFill>
                  <a:srgbClr val="0D0C0B"/>
                </a:solidFill>
                <a:latin typeface="Comic Sans MS" pitchFamily="66" charset="0"/>
              </a:rPr>
              <a:t>1944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</a:rPr>
              <a:t>  The </a:t>
            </a:r>
            <a:r>
              <a:rPr lang="en-US" altLang="zh-TW" sz="2000" dirty="0" err="1" smtClean="0">
                <a:solidFill>
                  <a:srgbClr val="669900"/>
                </a:solidFill>
                <a:latin typeface="Comic Sans MS" pitchFamily="66" charset="0"/>
              </a:rPr>
              <a:t>Bretton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</a:rPr>
              <a:t> Woods System </a:t>
            </a:r>
            <a:r>
              <a:rPr lang="en-US" altLang="zh-TW" sz="2000" dirty="0" smtClean="0">
                <a:solidFill>
                  <a:srgbClr val="000000"/>
                </a:solidFill>
                <a:latin typeface="Comic Sans MS" pitchFamily="66" charset="0"/>
              </a:rPr>
              <a:t>The Unholy Trinity: IMF, World Bank, WTO</a:t>
            </a:r>
            <a:endParaRPr lang="en-US" altLang="zh-CN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zh-TW" sz="2000" dirty="0" smtClean="0">
                <a:solidFill>
                  <a:srgbClr val="0D0C0B"/>
                </a:solidFill>
                <a:latin typeface="Comic Sans MS" pitchFamily="66" charset="0"/>
              </a:rPr>
              <a:t>1971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</a:rPr>
              <a:t>  Abolition of Dollar Gold Standard, </a:t>
            </a:r>
            <a:r>
              <a:rPr lang="en-US" altLang="zh-TW" sz="2000" dirty="0" smtClean="0">
                <a:solidFill>
                  <a:srgbClr val="000000"/>
                </a:solidFill>
                <a:latin typeface="Comic Sans MS" pitchFamily="66" charset="0"/>
              </a:rPr>
              <a:t>US dollar liquidity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1974 Oil Crisis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1970s Latin American Debt </a:t>
            </a:r>
            <a:r>
              <a:rPr lang="en-US" altLang="zh-TW" sz="2000" dirty="0" smtClean="0">
                <a:solidFill>
                  <a:srgbClr val="000000"/>
                </a:solidFill>
                <a:latin typeface="Calibri" pitchFamily="34" charset="0"/>
              </a:rPr>
              <a:t>external debt from $75 billion in 1975 to more than $315 billion in 1983. 50% of the region’s GDP.</a:t>
            </a:r>
            <a:r>
              <a:rPr lang="en-GB" altLang="zh-TW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(Petrodollar)</a:t>
            </a:r>
            <a:endParaRPr lang="en-US" altLang="zh-CN" sz="20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1979 Interest rate rocketed in US and Europe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GB" sz="20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1980</a:t>
            </a:r>
            <a:r>
              <a:rPr lang="zh-TW" altLang="en-GB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TW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US S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avings &amp; Loans </a:t>
            </a:r>
            <a:endParaRPr lang="en-US" altLang="zh-CN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zh-TW" sz="20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1981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Defined-contribution pension plan 401(k) program</a:t>
            </a:r>
            <a:endParaRPr lang="en-US" altLang="zh-CN" sz="2000" dirty="0" smtClean="0">
              <a:solidFill>
                <a:srgbClr val="6699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0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1982</a:t>
            </a:r>
            <a:r>
              <a:rPr lang="en-GB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Mexico Default. Third World Debt Crisis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1985 Plaza Accord. Japan Assets Bubble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zh-CN" sz="20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1987</a:t>
            </a:r>
            <a:r>
              <a:rPr lang="en-GB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Black Monday </a:t>
            </a:r>
            <a:endParaRPr lang="en-US" altLang="zh-CN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zh-CN" sz="2000" dirty="0" smtClean="0">
                <a:solidFill>
                  <a:srgbClr val="0D0C0B"/>
                </a:solidFill>
                <a:latin typeface="Comic Sans MS" pitchFamily="66" charset="0"/>
                <a:cs typeface="Arial" charset="0"/>
              </a:rPr>
              <a:t>1988</a:t>
            </a:r>
            <a:r>
              <a:rPr lang="en-GB" altLang="zh-TW" sz="2000" dirty="0" smtClean="0">
                <a:solidFill>
                  <a:srgbClr val="6699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altLang="zh-CN" sz="2000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Junk Bonds </a:t>
            </a:r>
            <a:r>
              <a:rPr lang="en-GB" altLang="zh-CN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(The Wolf of Wall Street)</a:t>
            </a:r>
            <a:endParaRPr lang="en-US" altLang="zh-CN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zh-TW" sz="1800" dirty="0" smtClean="0">
                <a:solidFill>
                  <a:srgbClr val="0D0C0B"/>
                </a:solidFill>
                <a:latin typeface="Comic Sans MS" pitchFamily="66" charset="0"/>
              </a:rPr>
              <a:t>1989</a:t>
            </a: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</a:rPr>
              <a:t>  Washington Consensus (Neo-liberalism) </a:t>
            </a:r>
            <a:endParaRPr lang="en-US" altLang="zh-CN" sz="2000" dirty="0" smtClean="0">
              <a:solidFill>
                <a:srgbClr val="6699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en-US" altLang="zh-TW" sz="2000" dirty="0" smtClean="0">
                <a:solidFill>
                  <a:srgbClr val="669900"/>
                </a:solidFill>
                <a:latin typeface="Comic Sans MS" pitchFamily="66" charset="0"/>
              </a:rPr>
              <a:t>     </a:t>
            </a:r>
            <a:r>
              <a:rPr lang="en-US" altLang="zh-TW" sz="2000" dirty="0" smtClean="0">
                <a:solidFill>
                  <a:srgbClr val="000000"/>
                </a:solidFill>
                <a:latin typeface="Comic Sans MS" pitchFamily="66" charset="0"/>
              </a:rPr>
              <a:t>Deregulation (financial liberalization) 1992 US Financial Regulation Institutions employees: 20000  </a:t>
            </a:r>
            <a:r>
              <a:rPr lang="en-US" altLang="zh-TW" sz="200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zh-TW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latin typeface="Comic Sans MS" pitchFamily="66" charset="0"/>
              </a:rPr>
              <a:t>  2000  14000</a:t>
            </a:r>
          </a:p>
          <a:p>
            <a:pPr algn="just">
              <a:lnSpc>
                <a:spcPct val="90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1991</a:t>
            </a:r>
            <a:r>
              <a:rPr lang="en-US" altLang="zh-CN" sz="18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Japan Bubble Burst</a:t>
            </a:r>
            <a:endParaRPr lang="zh-CN" altLang="en-US" sz="2000" dirty="0" smtClean="0">
              <a:solidFill>
                <a:srgbClr val="6699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620</Words>
  <Application>Microsoft Office PowerPoint</Application>
  <PresentationFormat>如螢幕大小 (4:3)</PresentationFormat>
  <Paragraphs>173</Paragraphs>
  <Slides>28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Seven Developing Countries: From Emergence to Entrapment</vt:lpstr>
      <vt:lpstr>Development and Post-colonial Condition</vt:lpstr>
      <vt:lpstr>Smiling Curve of Value Added</vt:lpstr>
      <vt:lpstr>投影片 4</vt:lpstr>
      <vt:lpstr>Smiling Curve of International Division</vt:lpstr>
      <vt:lpstr>Global Financial Capitalism</vt:lpstr>
      <vt:lpstr>Unconstrained Money Supply</vt:lpstr>
      <vt:lpstr>投影片 8</vt:lpstr>
      <vt:lpstr>Chronology of Super Financial Capitalism</vt:lpstr>
      <vt:lpstr>投影片 10</vt:lpstr>
      <vt:lpstr>投影片 11</vt:lpstr>
      <vt:lpstr>投影片 12</vt:lpstr>
      <vt:lpstr>Global Liquidity Circuit</vt:lpstr>
      <vt:lpstr>Trade Deficits and Debt as Tribute or Seignorage</vt:lpstr>
      <vt:lpstr>投影片 15</vt:lpstr>
      <vt:lpstr>Global Reserve Currencies</vt:lpstr>
      <vt:lpstr>Dollar Cycle</vt:lpstr>
      <vt:lpstr>Sheepshearing</vt:lpstr>
      <vt:lpstr>Sheeps Sheared</vt:lpstr>
      <vt:lpstr>US: from fiscal expansion to strategic contraction</vt:lpstr>
      <vt:lpstr>US Trade Deficits Contraction</vt:lpstr>
      <vt:lpstr>Clashes of Currency Hegemony</vt:lpstr>
      <vt:lpstr>Reshaping of Geo-monetary Politics </vt:lpstr>
      <vt:lpstr>New Debt Regime</vt:lpstr>
      <vt:lpstr>投影片 25</vt:lpstr>
      <vt:lpstr>Silk Road Belt</vt:lpstr>
      <vt:lpstr>The Southern Gas Corridor</vt:lpstr>
      <vt:lpstr>Berlin – Baghdad Railway : flash point of WWI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Developing Countries: From Emergence to Entrapment</dc:title>
  <dc:creator>user</dc:creator>
  <cp:lastModifiedBy>user</cp:lastModifiedBy>
  <cp:revision>15</cp:revision>
  <dcterms:created xsi:type="dcterms:W3CDTF">2016-07-22T08:13:03Z</dcterms:created>
  <dcterms:modified xsi:type="dcterms:W3CDTF">2016-07-23T06:14:28Z</dcterms:modified>
</cp:coreProperties>
</file>