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592"/>
  </p:normalViewPr>
  <p:slideViewPr>
    <p:cSldViewPr snapToGrid="0" snapToObjects="1">
      <p:cViewPr varScale="1">
        <p:scale>
          <a:sx n="104" d="100"/>
          <a:sy n="104" d="100"/>
        </p:scale>
        <p:origin x="36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9C148-AB13-8740-8B1F-BF161A083803}" type="datetimeFigureOut">
              <a:rPr lang="en-US" smtClean="0"/>
              <a:t>6/15/18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1509003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9C148-AB13-8740-8B1F-BF161A083803}" type="datetimeFigureOut">
              <a:rPr lang="en-US" smtClean="0"/>
              <a:t>6/15/18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782455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9C148-AB13-8740-8B1F-BF161A083803}" type="datetimeFigureOut">
              <a:rPr lang="en-US" smtClean="0"/>
              <a:t>6/15/18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1682411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49C148-AB13-8740-8B1F-BF161A083803}" type="datetimeFigureOut">
              <a:rPr lang="en-US" smtClean="0"/>
              <a:t>6/15/18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4139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9C148-AB13-8740-8B1F-BF161A083803}" type="datetimeFigureOut">
              <a:rPr lang="en-US" smtClean="0"/>
              <a:t>6/15/18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546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49C148-AB13-8740-8B1F-BF161A083803}" type="datetimeFigureOut">
              <a:rPr lang="en-US" smtClean="0"/>
              <a:t>6/15/18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1702934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49C148-AB13-8740-8B1F-BF161A083803}" type="datetimeFigureOut">
              <a:rPr lang="en-US" smtClean="0"/>
              <a:t>6/15/18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1700502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49C148-AB13-8740-8B1F-BF161A083803}" type="datetimeFigureOut">
              <a:rPr lang="en-US" smtClean="0"/>
              <a:t>6/15/18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162838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49C148-AB13-8740-8B1F-BF161A083803}" type="datetimeFigureOut">
              <a:rPr lang="en-US" smtClean="0"/>
              <a:t>6/15/18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76607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9C148-AB13-8740-8B1F-BF161A083803}" type="datetimeFigureOut">
              <a:rPr lang="en-US" smtClean="0"/>
              <a:t>6/15/18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122332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49C148-AB13-8740-8B1F-BF161A083803}" type="datetimeFigureOut">
              <a:rPr lang="en-US" smtClean="0"/>
              <a:t>6/15/18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146E9-17BD-7F43-9292-D3EF1B4D8A52}" type="slidenum">
              <a:rPr lang="en-US" smtClean="0"/>
              <a:t>‹#›</a:t>
            </a:fld>
            <a:endParaRPr lang="en-US"/>
          </a:p>
        </p:txBody>
      </p:sp>
    </p:spTree>
    <p:extLst>
      <p:ext uri="{BB962C8B-B14F-4D97-AF65-F5344CB8AC3E}">
        <p14:creationId xmlns:p14="http://schemas.microsoft.com/office/powerpoint/2010/main" val="3504005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9C148-AB13-8740-8B1F-BF161A083803}" type="datetimeFigureOut">
              <a:rPr lang="en-US" smtClean="0"/>
              <a:t>6/15/18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146E9-17BD-7F43-9292-D3EF1B4D8A52}" type="slidenum">
              <a:rPr lang="en-US" smtClean="0"/>
              <a:t>‹#›</a:t>
            </a:fld>
            <a:endParaRPr lang="en-US"/>
          </a:p>
        </p:txBody>
      </p:sp>
    </p:spTree>
    <p:extLst>
      <p:ext uri="{BB962C8B-B14F-4D97-AF65-F5344CB8AC3E}">
        <p14:creationId xmlns:p14="http://schemas.microsoft.com/office/powerpoint/2010/main" val="304317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Strangers_in_Their_Own_Lan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UNCOMMON COMMONS</a:t>
            </a:r>
            <a:br>
              <a:rPr lang="en-US" dirty="0" smtClean="0"/>
            </a:br>
            <a:r>
              <a:rPr lang="en-US" dirty="0" smtClean="0"/>
              <a:t>Lisa Rofel</a:t>
            </a:r>
            <a:br>
              <a:rPr lang="en-US" dirty="0" smtClean="0"/>
            </a:br>
            <a:r>
              <a:rPr lang="en-US" dirty="0" smtClean="0"/>
              <a:t>University of California,</a:t>
            </a:r>
            <a:br>
              <a:rPr lang="en-US" dirty="0" smtClean="0"/>
            </a:br>
            <a:r>
              <a:rPr lang="en-US" dirty="0" smtClean="0"/>
              <a:t>Santa Cruz</a:t>
            </a:r>
            <a:endParaRPr lang="en-US" dirty="0"/>
          </a:p>
        </p:txBody>
      </p:sp>
    </p:spTree>
    <p:extLst>
      <p:ext uri="{BB962C8B-B14F-4D97-AF65-F5344CB8AC3E}">
        <p14:creationId xmlns:p14="http://schemas.microsoft.com/office/powerpoint/2010/main" val="366463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So-called Rise of China</a:t>
            </a:r>
            <a:endParaRPr lang="en-US" dirty="0"/>
          </a:p>
        </p:txBody>
      </p:sp>
      <p:sp>
        <p:nvSpPr>
          <p:cNvPr id="3" name="Content Placeholder 2"/>
          <p:cNvSpPr>
            <a:spLocks noGrp="1"/>
          </p:cNvSpPr>
          <p:nvPr>
            <p:ph idx="1"/>
          </p:nvPr>
        </p:nvSpPr>
        <p:spPr/>
        <p:txBody>
          <a:bodyPr/>
          <a:lstStyle/>
          <a:p>
            <a:r>
              <a:rPr lang="en-US" dirty="0" smtClean="0"/>
              <a:t>Laura Doyle: Inter-</a:t>
            </a:r>
            <a:r>
              <a:rPr lang="en-US" dirty="0" err="1" smtClean="0"/>
              <a:t>imperiality</a:t>
            </a:r>
            <a:endParaRPr lang="en-US" dirty="0" smtClean="0"/>
          </a:p>
          <a:p>
            <a:r>
              <a:rPr lang="en-US" dirty="0" smtClean="0"/>
              <a:t>China’s embrace of global capitalist economy</a:t>
            </a:r>
          </a:p>
          <a:p>
            <a:r>
              <a:rPr lang="en-US" dirty="0" smtClean="0"/>
              <a:t>China’s increased presence in the Global South: search for energy resources</a:t>
            </a:r>
          </a:p>
          <a:p>
            <a:r>
              <a:rPr lang="en-US" dirty="0" smtClean="0"/>
              <a:t>With African nations, China has invoked their shared third world past</a:t>
            </a:r>
          </a:p>
          <a:p>
            <a:r>
              <a:rPr lang="en-US" dirty="0" smtClean="0"/>
              <a:t>What do we make of this narrative of south-south cooperation?</a:t>
            </a:r>
          </a:p>
          <a:p>
            <a:r>
              <a:rPr lang="en-US" dirty="0" smtClean="0"/>
              <a:t>China helps with infrastructure development</a:t>
            </a:r>
          </a:p>
          <a:p>
            <a:r>
              <a:rPr lang="en-US" dirty="0" smtClean="0"/>
              <a:t>China’s stance of non-interference in the governance of other states</a:t>
            </a:r>
          </a:p>
          <a:p>
            <a:endParaRPr lang="en-US" dirty="0" smtClean="0"/>
          </a:p>
          <a:p>
            <a:endParaRPr lang="en-US" dirty="0"/>
          </a:p>
        </p:txBody>
      </p:sp>
    </p:spTree>
    <p:extLst>
      <p:ext uri="{BB962C8B-B14F-4D97-AF65-F5344CB8AC3E}">
        <p14:creationId xmlns:p14="http://schemas.microsoft.com/office/powerpoint/2010/main" val="1823327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497"/>
            <a:ext cx="10515600" cy="6090466"/>
          </a:xfrm>
        </p:spPr>
        <p:txBody>
          <a:bodyPr>
            <a:normAutofit lnSpcReduction="10000"/>
          </a:bodyPr>
          <a:lstStyle/>
          <a:p>
            <a:r>
              <a:rPr lang="en-US" dirty="0" smtClean="0"/>
              <a:t>Must focus on ordinary Chinese migrants and not just the Chinese state</a:t>
            </a:r>
          </a:p>
          <a:p>
            <a:r>
              <a:rPr lang="en-US" dirty="0" smtClean="0"/>
              <a:t>Derek Sheridan: </a:t>
            </a:r>
            <a:r>
              <a:rPr lang="en-US" dirty="0"/>
              <a:t>relationship between Chinese state actors and ordinary Chinese migrants in Tanzania </a:t>
            </a:r>
            <a:endParaRPr lang="en-US" dirty="0" smtClean="0"/>
          </a:p>
          <a:p>
            <a:r>
              <a:rPr lang="en-US" dirty="0"/>
              <a:t>multiple differentiations among Tanzanian state officials, Tanzanian street bureaucrats, Chinese state company employees and Chinese migrant small shop </a:t>
            </a:r>
            <a:r>
              <a:rPr lang="en-US" dirty="0" smtClean="0"/>
              <a:t>owners</a:t>
            </a:r>
            <a:endParaRPr lang="en-US" dirty="0"/>
          </a:p>
          <a:p>
            <a:r>
              <a:rPr lang="en-US" dirty="0"/>
              <a:t>How, he asks, “does one determine privilege or vulnerability when one party has the economic capacity to pay while the other has the sovereign capacity to detain?”</a:t>
            </a:r>
            <a:r>
              <a:rPr lang="en-US" dirty="0" smtClean="0">
                <a:effectLst/>
              </a:rPr>
              <a:t> </a:t>
            </a:r>
          </a:p>
          <a:p>
            <a:r>
              <a:rPr lang="en-US" dirty="0"/>
              <a:t>disagreements among various Chinese in Tanzania about the following question: are the vulnerabilities of global Chinese citizenship caused by an unwilling state [a state unwilling to back them up] or are they the result of the insufficient ethics of private Chinese citizens?” </a:t>
            </a:r>
          </a:p>
        </p:txBody>
      </p:sp>
    </p:spTree>
    <p:extLst>
      <p:ext uri="{BB962C8B-B14F-4D97-AF65-F5344CB8AC3E}">
        <p14:creationId xmlns:p14="http://schemas.microsoft.com/office/powerpoint/2010/main" val="61023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1276"/>
            <a:ext cx="10515600" cy="5855687"/>
          </a:xfrm>
        </p:spPr>
        <p:txBody>
          <a:bodyPr>
            <a:normAutofit fontScale="92500"/>
          </a:bodyPr>
          <a:lstStyle/>
          <a:p>
            <a:r>
              <a:rPr lang="en-US" dirty="0"/>
              <a:t>the relationship between privilege and power, on the one hand, and risks and vulnerabilities on the other</a:t>
            </a:r>
            <a:r>
              <a:rPr lang="en-US" dirty="0" smtClean="0">
                <a:effectLst/>
              </a:rPr>
              <a:t> </a:t>
            </a:r>
          </a:p>
          <a:p>
            <a:r>
              <a:rPr lang="en-US" dirty="0" err="1"/>
              <a:t>Mingwei</a:t>
            </a:r>
            <a:r>
              <a:rPr lang="en-US" dirty="0"/>
              <a:t> Huang’s work </a:t>
            </a:r>
            <a:r>
              <a:rPr lang="en-US" dirty="0" smtClean="0"/>
              <a:t>examines </a:t>
            </a:r>
            <a:r>
              <a:rPr lang="en-US" dirty="0"/>
              <a:t>cross-ethnic, cross racial relations and the matter of racism</a:t>
            </a:r>
            <a:r>
              <a:rPr lang="en-US" dirty="0" smtClean="0">
                <a:effectLst/>
              </a:rPr>
              <a:t> </a:t>
            </a:r>
          </a:p>
          <a:p>
            <a:r>
              <a:rPr lang="en-US" dirty="0"/>
              <a:t>Huang emphasizes the racialized intimacies that shape the racial hierarchies between Chinese traders and African workers in Johannesburg, South Africa and the racializing practices that are central to capital accumulation by Chinese entrepreneurs in Johannesburg, South Africa. </a:t>
            </a:r>
            <a:endParaRPr lang="en-US" dirty="0" smtClean="0"/>
          </a:p>
          <a:p>
            <a:r>
              <a:rPr lang="en-US" dirty="0" smtClean="0"/>
              <a:t>Intimacy </a:t>
            </a:r>
            <a:r>
              <a:rPr lang="en-US" dirty="0"/>
              <a:t>in the realms of public </a:t>
            </a:r>
            <a:r>
              <a:rPr lang="en-US" dirty="0" smtClean="0"/>
              <a:t>life: </a:t>
            </a:r>
            <a:r>
              <a:rPr lang="en-US" dirty="0"/>
              <a:t>hands changing money, sharing toilets and rubbing up against one another in narrow aisles</a:t>
            </a:r>
            <a:r>
              <a:rPr lang="en-US" dirty="0" smtClean="0">
                <a:effectLst/>
              </a:rPr>
              <a:t> </a:t>
            </a:r>
          </a:p>
          <a:p>
            <a:r>
              <a:rPr lang="en-US" dirty="0"/>
              <a:t>these kinds of intimacies are central to the feelings of anxiety that Chinese traders feel that keeping racial hierarchies intact are never secured</a:t>
            </a:r>
            <a:r>
              <a:rPr lang="en-US" dirty="0" smtClean="0">
                <a:effectLst/>
              </a:rPr>
              <a:t> </a:t>
            </a:r>
          </a:p>
          <a:p>
            <a:r>
              <a:rPr lang="en-US" dirty="0" smtClean="0"/>
              <a:t>Yet </a:t>
            </a:r>
            <a:r>
              <a:rPr lang="en-US" dirty="0"/>
              <a:t>it is the very idea of pollution that draws some Chinese migrant traders to South Africa. They think South Africa’s air is clean.</a:t>
            </a:r>
            <a:r>
              <a:rPr lang="en-US" dirty="0" smtClean="0">
                <a:effectLst/>
              </a:rPr>
              <a:t>  </a:t>
            </a:r>
            <a:endParaRPr lang="en-US" dirty="0"/>
          </a:p>
        </p:txBody>
      </p:sp>
    </p:spTree>
    <p:extLst>
      <p:ext uri="{BB962C8B-B14F-4D97-AF65-F5344CB8AC3E}">
        <p14:creationId xmlns:p14="http://schemas.microsoft.com/office/powerpoint/2010/main" val="41408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351"/>
            <a:ext cx="10515600" cy="5991612"/>
          </a:xfrm>
        </p:spPr>
        <p:txBody>
          <a:bodyPr/>
          <a:lstStyle/>
          <a:p>
            <a:r>
              <a:rPr lang="en-US" dirty="0" smtClean="0"/>
              <a:t>Other </a:t>
            </a:r>
            <a:r>
              <a:rPr lang="en-US" dirty="0"/>
              <a:t>people important in this process are the non-elite ordinary citizens of the countries in which China’s presence is </a:t>
            </a:r>
            <a:r>
              <a:rPr lang="en-US" dirty="0" smtClean="0"/>
              <a:t>evident</a:t>
            </a:r>
          </a:p>
          <a:p>
            <a:r>
              <a:rPr lang="en-US" dirty="0"/>
              <a:t>In Latin </a:t>
            </a:r>
            <a:r>
              <a:rPr lang="en-US" dirty="0" smtClean="0"/>
              <a:t>America what </a:t>
            </a:r>
            <a:r>
              <a:rPr lang="en-US" dirty="0"/>
              <a:t>has struck me most about China’s interventions there is that, unlike in Africa, the Chinese state-owned companies do not bring the majority of employees from China but rather hire local labor. </a:t>
            </a:r>
            <a:r>
              <a:rPr lang="en-US" dirty="0" smtClean="0">
                <a:effectLst/>
              </a:rPr>
              <a:t> </a:t>
            </a:r>
          </a:p>
          <a:p>
            <a:r>
              <a:rPr lang="en-US" dirty="0" smtClean="0"/>
              <a:t>Argentina: </a:t>
            </a:r>
            <a:r>
              <a:rPr lang="en-US" dirty="0"/>
              <a:t>a wide range of views on China’s </a:t>
            </a:r>
            <a:r>
              <a:rPr lang="en-US" dirty="0" smtClean="0"/>
              <a:t>presence</a:t>
            </a:r>
            <a:endParaRPr lang="en-US" dirty="0"/>
          </a:p>
          <a:p>
            <a:r>
              <a:rPr lang="en-US" dirty="0" smtClean="0"/>
              <a:t>Most </a:t>
            </a:r>
            <a:r>
              <a:rPr lang="en-US" dirty="0"/>
              <a:t>Argentinians do not have any contact either with Chinese companies or Chinese people</a:t>
            </a:r>
            <a:r>
              <a:rPr lang="en-US" dirty="0" smtClean="0"/>
              <a:t>.</a:t>
            </a:r>
          </a:p>
          <a:p>
            <a:r>
              <a:rPr lang="en-US" dirty="0"/>
              <a:t>Among scholars and </a:t>
            </a:r>
            <a:r>
              <a:rPr lang="en-US" dirty="0" smtClean="0"/>
              <a:t>journalists: </a:t>
            </a:r>
            <a:r>
              <a:rPr lang="en-US" dirty="0"/>
              <a:t>self-conscious inter-imperial </a:t>
            </a:r>
            <a:r>
              <a:rPr lang="en-US" dirty="0" smtClean="0"/>
              <a:t>positioning and also anti-imperial </a:t>
            </a:r>
            <a:r>
              <a:rPr lang="en-US" dirty="0"/>
              <a:t>positioning</a:t>
            </a:r>
            <a:r>
              <a:rPr lang="en-US" dirty="0" smtClean="0">
                <a:effectLst/>
              </a:rPr>
              <a:t> </a:t>
            </a:r>
            <a:r>
              <a:rPr lang="en-US" dirty="0" smtClean="0"/>
              <a:t> </a:t>
            </a:r>
          </a:p>
          <a:p>
            <a:r>
              <a:rPr lang="en-US" dirty="0" smtClean="0"/>
              <a:t>Luciano </a:t>
            </a:r>
            <a:r>
              <a:rPr lang="en-US" dirty="0" err="1" smtClean="0"/>
              <a:t>Bolinaga</a:t>
            </a:r>
            <a:r>
              <a:rPr lang="en-US" dirty="0" smtClean="0"/>
              <a:t>: “Beijing Consensus” has replaced Washington Consensus</a:t>
            </a:r>
            <a:endParaRPr lang="en-US" dirty="0"/>
          </a:p>
        </p:txBody>
      </p:sp>
    </p:spTree>
    <p:extLst>
      <p:ext uri="{BB962C8B-B14F-4D97-AF65-F5344CB8AC3E}">
        <p14:creationId xmlns:p14="http://schemas.microsoft.com/office/powerpoint/2010/main" val="233792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7708"/>
            <a:ext cx="10515600" cy="5979255"/>
          </a:xfrm>
        </p:spPr>
        <p:txBody>
          <a:bodyPr>
            <a:normAutofit fontScale="92500" lnSpcReduction="10000"/>
          </a:bodyPr>
          <a:lstStyle/>
          <a:p>
            <a:r>
              <a:rPr lang="en-US" dirty="0" smtClean="0"/>
              <a:t>Luciano </a:t>
            </a:r>
            <a:r>
              <a:rPr lang="en-US" dirty="0" err="1" smtClean="0"/>
              <a:t>Bolinaga</a:t>
            </a:r>
            <a:r>
              <a:rPr lang="en-US" dirty="0" smtClean="0"/>
              <a:t>: “Beijing Consensus” has replaced Washington Consensus</a:t>
            </a:r>
          </a:p>
          <a:p>
            <a:r>
              <a:rPr lang="en-US" dirty="0"/>
              <a:t>They believe China is building an economic hegemony in Latin America that is “re-</a:t>
            </a:r>
            <a:r>
              <a:rPr lang="en-US" dirty="0" err="1"/>
              <a:t>primitivizing</a:t>
            </a:r>
            <a:r>
              <a:rPr lang="en-US" dirty="0"/>
              <a:t>” the Latin American economy</a:t>
            </a:r>
            <a:r>
              <a:rPr lang="en-US" dirty="0" smtClean="0"/>
              <a:t>.</a:t>
            </a:r>
          </a:p>
          <a:p>
            <a:r>
              <a:rPr lang="en-US" dirty="0"/>
              <a:t>Others do not cast blame on China but instead blame their own government for its never-ending corruption, failure to initiate any development projects on its own, crushing debt burdens, and therefore failure to care for its </a:t>
            </a:r>
            <a:r>
              <a:rPr lang="en-US" dirty="0" smtClean="0"/>
              <a:t>people</a:t>
            </a:r>
          </a:p>
          <a:p>
            <a:r>
              <a:rPr lang="en-US" dirty="0" smtClean="0"/>
              <a:t>Others </a:t>
            </a:r>
            <a:r>
              <a:rPr lang="en-US" dirty="0"/>
              <a:t>who welcome Chinese presence in order to counter the U.S.  This would be the case in </a:t>
            </a:r>
            <a:r>
              <a:rPr lang="en-US" dirty="0" smtClean="0"/>
              <a:t>Venezuela.</a:t>
            </a:r>
          </a:p>
          <a:p>
            <a:r>
              <a:rPr lang="en-US" dirty="0"/>
              <a:t>Others feel it is vital for Argentinians to educate themselves about China and Chinese culture in anticipation of </a:t>
            </a:r>
            <a:r>
              <a:rPr lang="en-US" dirty="0" smtClean="0"/>
              <a:t>the future</a:t>
            </a:r>
          </a:p>
          <a:p>
            <a:r>
              <a:rPr lang="en-US" dirty="0"/>
              <a:t>Two Argentine journalists have dedicated themselves to starting a new journal, whose title is the Chinese name </a:t>
            </a:r>
            <a:r>
              <a:rPr lang="en-US" i="1" dirty="0" err="1"/>
              <a:t>Dangdai</a:t>
            </a:r>
            <a:r>
              <a:rPr lang="en-US" dirty="0"/>
              <a:t> (</a:t>
            </a:r>
            <a:r>
              <a:rPr lang="zh-CN" altLang="en-US" dirty="0"/>
              <a:t>当代</a:t>
            </a:r>
            <a:r>
              <a:rPr lang="en-US" dirty="0"/>
              <a:t>)(meaning: the Contemporary Era): </a:t>
            </a:r>
            <a:r>
              <a:rPr lang="en-US" i="1" dirty="0" err="1"/>
              <a:t>Primera</a:t>
            </a:r>
            <a:r>
              <a:rPr lang="en-US" i="1" dirty="0"/>
              <a:t> </a:t>
            </a:r>
            <a:r>
              <a:rPr lang="en-US" i="1" dirty="0" err="1"/>
              <a:t>Revista</a:t>
            </a:r>
            <a:r>
              <a:rPr lang="en-US" i="1" dirty="0"/>
              <a:t> de </a:t>
            </a:r>
            <a:r>
              <a:rPr lang="en-US" i="1" dirty="0" err="1"/>
              <a:t>Intercambio</a:t>
            </a:r>
            <a:r>
              <a:rPr lang="en-US" i="1" dirty="0"/>
              <a:t> Cultural entre Argentina y China</a:t>
            </a:r>
            <a:r>
              <a:rPr lang="en-US" i="1" dirty="0" smtClean="0"/>
              <a:t>.</a:t>
            </a:r>
            <a:endParaRPr lang="en-US" dirty="0" smtClean="0"/>
          </a:p>
        </p:txBody>
      </p:sp>
    </p:spTree>
    <p:extLst>
      <p:ext uri="{BB962C8B-B14F-4D97-AF65-F5344CB8AC3E}">
        <p14:creationId xmlns:p14="http://schemas.microsoft.com/office/powerpoint/2010/main" val="1947792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2422"/>
            <a:ext cx="10515600" cy="5954541"/>
          </a:xfrm>
        </p:spPr>
        <p:txBody>
          <a:bodyPr/>
          <a:lstStyle/>
          <a:p>
            <a:endParaRPr lang="en-US" dirty="0" smtClean="0"/>
          </a:p>
          <a:p>
            <a:endParaRPr lang="en-US" dirty="0"/>
          </a:p>
          <a:p>
            <a:endParaRPr lang="en-US" dirty="0" smtClean="0"/>
          </a:p>
          <a:p>
            <a:r>
              <a:rPr lang="en-US" dirty="0" smtClean="0"/>
              <a:t>The </a:t>
            </a:r>
            <a:r>
              <a:rPr lang="en-US" dirty="0"/>
              <a:t>ideological work </a:t>
            </a:r>
            <a:r>
              <a:rPr lang="en-US" dirty="0" smtClean="0"/>
              <a:t>“inside” China to </a:t>
            </a:r>
            <a:r>
              <a:rPr lang="en-US" dirty="0"/>
              <a:t>support China’s increased presence in the global south. The </a:t>
            </a:r>
            <a:r>
              <a:rPr lang="en-US" i="1" dirty="0"/>
              <a:t>Wolf Warrior</a:t>
            </a:r>
            <a:r>
              <a:rPr lang="en-US" dirty="0"/>
              <a:t> </a:t>
            </a:r>
            <a:r>
              <a:rPr lang="en-US" dirty="0" smtClean="0"/>
              <a:t>(</a:t>
            </a:r>
            <a:r>
              <a:rPr lang="zh-TW" altLang="en-US" dirty="0" smtClean="0"/>
              <a:t>戰狼</a:t>
            </a:r>
            <a:r>
              <a:rPr lang="en-US" altLang="zh-TW" dirty="0" smtClean="0"/>
              <a:t>) </a:t>
            </a:r>
            <a:r>
              <a:rPr lang="en-US" dirty="0" smtClean="0"/>
              <a:t>set </a:t>
            </a:r>
            <a:r>
              <a:rPr lang="en-US" dirty="0"/>
              <a:t>of films is a case in point. </a:t>
            </a:r>
            <a:endParaRPr lang="en-US" dirty="0" smtClean="0"/>
          </a:p>
          <a:p>
            <a:endParaRPr lang="en-US" dirty="0"/>
          </a:p>
        </p:txBody>
      </p:sp>
    </p:spTree>
    <p:extLst>
      <p:ext uri="{BB962C8B-B14F-4D97-AF65-F5344CB8AC3E}">
        <p14:creationId xmlns:p14="http://schemas.microsoft.com/office/powerpoint/2010/main" val="111962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7708"/>
            <a:ext cx="10515600" cy="6462584"/>
          </a:xfrm>
        </p:spPr>
        <p:txBody>
          <a:bodyPr>
            <a:normAutofit lnSpcReduction="10000"/>
          </a:bodyPr>
          <a:lstStyle/>
          <a:p>
            <a:r>
              <a:rPr lang="en-US" dirty="0" smtClean="0"/>
              <a:t>The </a:t>
            </a:r>
            <a:r>
              <a:rPr lang="en-US" dirty="0"/>
              <a:t>importance of finding sources for other imaginaries of a world fundamentally based on social justice. </a:t>
            </a:r>
            <a:endParaRPr lang="en-US" dirty="0" smtClean="0"/>
          </a:p>
          <a:p>
            <a:r>
              <a:rPr lang="en-US" dirty="0" err="1"/>
              <a:t>Maristella</a:t>
            </a:r>
            <a:r>
              <a:rPr lang="en-US" dirty="0"/>
              <a:t> </a:t>
            </a:r>
            <a:r>
              <a:rPr lang="en-US" dirty="0" err="1"/>
              <a:t>Swampa</a:t>
            </a:r>
            <a:r>
              <a:rPr lang="en-US" dirty="0"/>
              <a:t>, an Argentine </a:t>
            </a:r>
            <a:r>
              <a:rPr lang="en-US" dirty="0" smtClean="0"/>
              <a:t>scholar: </a:t>
            </a:r>
          </a:p>
          <a:p>
            <a:r>
              <a:rPr lang="en-US" dirty="0" smtClean="0"/>
              <a:t>commodities consensus: </a:t>
            </a:r>
            <a:r>
              <a:rPr lang="en-US" dirty="0"/>
              <a:t>based on large-scale exportation of raw </a:t>
            </a:r>
            <a:r>
              <a:rPr lang="en-US" dirty="0" smtClean="0"/>
              <a:t>materials</a:t>
            </a:r>
            <a:endParaRPr lang="en-US" dirty="0"/>
          </a:p>
          <a:p>
            <a:r>
              <a:rPr lang="en-US" dirty="0"/>
              <a:t>a process of ‘re-</a:t>
            </a:r>
            <a:r>
              <a:rPr lang="en-US" dirty="0" err="1"/>
              <a:t>primarization</a:t>
            </a:r>
            <a:r>
              <a:rPr lang="en-US" dirty="0"/>
              <a:t>’ of Latin American economies, orienting those economies toward </a:t>
            </a:r>
            <a:r>
              <a:rPr lang="en-US" dirty="0" smtClean="0"/>
              <a:t>“</a:t>
            </a:r>
            <a:r>
              <a:rPr lang="en-US" dirty="0"/>
              <a:t>neo-</a:t>
            </a:r>
            <a:r>
              <a:rPr lang="en-US" dirty="0" err="1"/>
              <a:t>extractivist</a:t>
            </a:r>
            <a:r>
              <a:rPr lang="en-US" dirty="0"/>
              <a:t> </a:t>
            </a:r>
            <a:r>
              <a:rPr lang="en-US" dirty="0" err="1"/>
              <a:t>developmentalism</a:t>
            </a:r>
            <a:r>
              <a:rPr lang="en-US" dirty="0" smtClean="0"/>
              <a:t>.”</a:t>
            </a:r>
          </a:p>
          <a:p>
            <a:r>
              <a:rPr lang="en-US" dirty="0"/>
              <a:t>N</a:t>
            </a:r>
            <a:r>
              <a:rPr lang="en-US" dirty="0" smtClean="0"/>
              <a:t>eo-</a:t>
            </a:r>
            <a:r>
              <a:rPr lang="en-US" dirty="0" err="1" smtClean="0"/>
              <a:t>extractivist</a:t>
            </a:r>
            <a:r>
              <a:rPr lang="en-US" dirty="0" smtClean="0"/>
              <a:t> </a:t>
            </a:r>
            <a:r>
              <a:rPr lang="en-US" dirty="0" err="1" smtClean="0"/>
              <a:t>developmentalism</a:t>
            </a:r>
            <a:r>
              <a:rPr lang="en-US" dirty="0" smtClean="0"/>
              <a:t>: the </a:t>
            </a:r>
            <a:r>
              <a:rPr lang="en-US" dirty="0"/>
              <a:t>pattern of accumulation based on the overexploitation of generally nonrenewable natural resources, as well as the expansion of capital’s frontiers toward territories previously considered nonproductive</a:t>
            </a:r>
            <a:r>
              <a:rPr lang="en-US" dirty="0" smtClean="0"/>
              <a:t>.</a:t>
            </a:r>
          </a:p>
          <a:p>
            <a:r>
              <a:rPr lang="en-US" dirty="0" smtClean="0"/>
              <a:t>Characterized by large-scale </a:t>
            </a:r>
            <a:r>
              <a:rPr lang="en-US" dirty="0"/>
              <a:t>enterprises, a focus on exportation, and a tendency for </a:t>
            </a:r>
            <a:r>
              <a:rPr lang="en-US" dirty="0" err="1"/>
              <a:t>monoproduction</a:t>
            </a:r>
            <a:r>
              <a:rPr lang="en-US" dirty="0"/>
              <a:t> or </a:t>
            </a:r>
            <a:r>
              <a:rPr lang="en-US" dirty="0" smtClean="0"/>
              <a:t>monoculture</a:t>
            </a:r>
          </a:p>
          <a:p>
            <a:r>
              <a:rPr lang="en-US" dirty="0"/>
              <a:t>built on the idea that there is an irrevocable or irresistible character of the current </a:t>
            </a:r>
            <a:r>
              <a:rPr lang="en-US" dirty="0" err="1"/>
              <a:t>extractivist</a:t>
            </a:r>
            <a:r>
              <a:rPr lang="en-US" dirty="0"/>
              <a:t> </a:t>
            </a:r>
            <a:r>
              <a:rPr lang="en-US" dirty="0" smtClean="0"/>
              <a:t>dynamic</a:t>
            </a:r>
            <a:endParaRPr lang="en-US" dirty="0" smtClean="0">
              <a:effectLst/>
            </a:endParaRPr>
          </a:p>
          <a:p>
            <a:endParaRPr lang="en-US" dirty="0" smtClean="0"/>
          </a:p>
          <a:p>
            <a:endParaRPr lang="en-US" dirty="0"/>
          </a:p>
        </p:txBody>
      </p:sp>
    </p:spTree>
    <p:extLst>
      <p:ext uri="{BB962C8B-B14F-4D97-AF65-F5344CB8AC3E}">
        <p14:creationId xmlns:p14="http://schemas.microsoft.com/office/powerpoint/2010/main" val="351821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281"/>
            <a:ext cx="10515600" cy="6028682"/>
          </a:xfrm>
        </p:spPr>
        <p:txBody>
          <a:bodyPr/>
          <a:lstStyle/>
          <a:p>
            <a:r>
              <a:rPr lang="en-US" dirty="0"/>
              <a:t>progressive governments are caught up in the commodities </a:t>
            </a:r>
            <a:r>
              <a:rPr lang="en-US" dirty="0" smtClean="0"/>
              <a:t>consensus</a:t>
            </a:r>
          </a:p>
          <a:p>
            <a:r>
              <a:rPr lang="en-US" dirty="0"/>
              <a:t>it enables them to fund social programs for the most vulnerable from </a:t>
            </a:r>
            <a:r>
              <a:rPr lang="en-US" dirty="0" err="1"/>
              <a:t>extractivist</a:t>
            </a:r>
            <a:r>
              <a:rPr lang="en-US" dirty="0"/>
              <a:t> </a:t>
            </a:r>
            <a:r>
              <a:rPr lang="en-US" dirty="0" smtClean="0"/>
              <a:t>rents</a:t>
            </a:r>
          </a:p>
          <a:p>
            <a:r>
              <a:rPr lang="en-US" dirty="0"/>
              <a:t>This coupling of neo-</a:t>
            </a:r>
            <a:r>
              <a:rPr lang="en-US" dirty="0" err="1"/>
              <a:t>extractivist</a:t>
            </a:r>
            <a:r>
              <a:rPr lang="en-US" dirty="0"/>
              <a:t> </a:t>
            </a:r>
            <a:r>
              <a:rPr lang="en-US" dirty="0" err="1"/>
              <a:t>developmentalism</a:t>
            </a:r>
            <a:r>
              <a:rPr lang="en-US" dirty="0"/>
              <a:t> and progressive governments has led to a decrease in </a:t>
            </a:r>
            <a:r>
              <a:rPr lang="en-US" dirty="0" smtClean="0"/>
              <a:t>democracy </a:t>
            </a:r>
            <a:r>
              <a:rPr lang="en-US" dirty="0"/>
              <a:t>as they pursue </a:t>
            </a:r>
            <a:r>
              <a:rPr lang="en-US" dirty="0" smtClean="0"/>
              <a:t>a </a:t>
            </a:r>
            <a:r>
              <a:rPr lang="en-US" dirty="0"/>
              <a:t>belligerently </a:t>
            </a:r>
            <a:r>
              <a:rPr lang="en-US" dirty="0" err="1"/>
              <a:t>developmentalist</a:t>
            </a:r>
            <a:r>
              <a:rPr lang="en-US" dirty="0"/>
              <a:t> discourse, accompanied by a practice of criminalizing resistance</a:t>
            </a:r>
            <a:r>
              <a:rPr lang="en-US" dirty="0" smtClean="0"/>
              <a:t>.</a:t>
            </a:r>
          </a:p>
          <a:p>
            <a:r>
              <a:rPr lang="en-US" dirty="0"/>
              <a:t>Despite this criminalization of resistance, one consequence of the current </a:t>
            </a:r>
            <a:r>
              <a:rPr lang="en-US" dirty="0" err="1"/>
              <a:t>extractivist</a:t>
            </a:r>
            <a:r>
              <a:rPr lang="en-US" dirty="0"/>
              <a:t> turn has been the explosion of social-environmental conflicts, with 120 mining conflicts affecting 150 communities in 2010, rising to 198 conflicts involving 297 </a:t>
            </a:r>
            <a:r>
              <a:rPr lang="en-US" dirty="0" err="1"/>
              <a:t>communites</a:t>
            </a:r>
            <a:r>
              <a:rPr lang="en-US" dirty="0"/>
              <a:t> by 2014</a:t>
            </a:r>
            <a:endParaRPr lang="en-US" dirty="0" smtClean="0"/>
          </a:p>
          <a:p>
            <a:endParaRPr lang="en-US" dirty="0" smtClean="0"/>
          </a:p>
          <a:p>
            <a:endParaRPr lang="en-US" dirty="0"/>
          </a:p>
        </p:txBody>
      </p:sp>
    </p:spTree>
    <p:extLst>
      <p:ext uri="{BB962C8B-B14F-4D97-AF65-F5344CB8AC3E}">
        <p14:creationId xmlns:p14="http://schemas.microsoft.com/office/powerpoint/2010/main" val="1986060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211"/>
            <a:ext cx="10515600" cy="6566680"/>
          </a:xfrm>
        </p:spPr>
        <p:txBody>
          <a:bodyPr>
            <a:normAutofit lnSpcReduction="10000"/>
          </a:bodyPr>
          <a:lstStyle/>
          <a:p>
            <a:r>
              <a:rPr lang="en-US" dirty="0" err="1" smtClean="0"/>
              <a:t>Swampa</a:t>
            </a:r>
            <a:r>
              <a:rPr lang="en-US" dirty="0" smtClean="0"/>
              <a:t>: “a </a:t>
            </a:r>
            <a:r>
              <a:rPr lang="en-US" dirty="0"/>
              <a:t>large part of the Latin American Left and progressive populism have maintained a </a:t>
            </a:r>
            <a:r>
              <a:rPr lang="en-US" dirty="0" err="1"/>
              <a:t>productivist</a:t>
            </a:r>
            <a:r>
              <a:rPr lang="en-US" dirty="0"/>
              <a:t> vision of development, which tends to privilege the conflict between capital and labor, minimizing or giving little attention to new social struggles concentrated on territory and the commons</a:t>
            </a:r>
            <a:r>
              <a:rPr lang="en-US" dirty="0" smtClean="0">
                <a:effectLst/>
              </a:rPr>
              <a:t> .”</a:t>
            </a:r>
          </a:p>
          <a:p>
            <a:r>
              <a:rPr lang="en-US" dirty="0" smtClean="0"/>
              <a:t>“Social-environmental </a:t>
            </a:r>
            <a:r>
              <a:rPr lang="en-US" dirty="0"/>
              <a:t>problematics are considered secondary or expendable in the light of the severe problems of poverty and exclusion in Latin American societies.” </a:t>
            </a:r>
            <a:endParaRPr lang="en-US" dirty="0" smtClean="0"/>
          </a:p>
          <a:p>
            <a:r>
              <a:rPr lang="en-US" dirty="0" err="1" smtClean="0"/>
              <a:t>Swampa</a:t>
            </a:r>
            <a:r>
              <a:rPr lang="en-US" dirty="0" smtClean="0"/>
              <a:t> argues </a:t>
            </a:r>
            <a:r>
              <a:rPr lang="en-US" dirty="0"/>
              <a:t>w</a:t>
            </a:r>
            <a:r>
              <a:rPr lang="en-US" dirty="0" smtClean="0"/>
              <a:t>e </a:t>
            </a:r>
            <a:r>
              <a:rPr lang="en-US" dirty="0"/>
              <a:t>should abandon the ideology of progress and the confidence in the infinite expansion of productive forces.  This is based on what she </a:t>
            </a:r>
            <a:r>
              <a:rPr lang="en-US" dirty="0" smtClean="0"/>
              <a:t>calls models </a:t>
            </a:r>
            <a:r>
              <a:rPr lang="en-US" dirty="0"/>
              <a:t>of </a:t>
            </a:r>
            <a:r>
              <a:rPr lang="en-US" dirty="0" smtClean="0"/>
              <a:t>“bad </a:t>
            </a:r>
            <a:r>
              <a:rPr lang="en-US" dirty="0" smtClean="0"/>
              <a:t>development</a:t>
            </a:r>
            <a:r>
              <a:rPr lang="en-US" dirty="0" smtClean="0"/>
              <a:t>.”</a:t>
            </a:r>
          </a:p>
          <a:p>
            <a:r>
              <a:rPr lang="en-US" dirty="0" smtClean="0"/>
              <a:t>Bad development: </a:t>
            </a:r>
            <a:r>
              <a:rPr lang="en-US" dirty="0"/>
              <a:t>the failure of development programs as </a:t>
            </a:r>
            <a:r>
              <a:rPr lang="en-US" dirty="0" smtClean="0"/>
              <a:t>a promise </a:t>
            </a:r>
            <a:r>
              <a:rPr lang="en-US" dirty="0"/>
              <a:t>and the different dimensions of “bad living.”  </a:t>
            </a:r>
            <a:endParaRPr lang="en-US" dirty="0" smtClean="0"/>
          </a:p>
          <a:p>
            <a:r>
              <a:rPr lang="en-US" dirty="0" smtClean="0"/>
              <a:t>“</a:t>
            </a:r>
            <a:r>
              <a:rPr lang="en-US" dirty="0"/>
              <a:t>Bad living</a:t>
            </a:r>
            <a:r>
              <a:rPr lang="en-US" dirty="0" smtClean="0"/>
              <a:t>”: increased </a:t>
            </a:r>
            <a:r>
              <a:rPr lang="en-US" dirty="0"/>
              <a:t>poverty of marginalized </a:t>
            </a:r>
            <a:r>
              <a:rPr lang="en-US" dirty="0" smtClean="0"/>
              <a:t>communities; also </a:t>
            </a:r>
            <a:r>
              <a:rPr lang="en-US" dirty="0"/>
              <a:t>the </a:t>
            </a:r>
            <a:r>
              <a:rPr lang="en-US" dirty="0" smtClean="0"/>
              <a:t>ideology </a:t>
            </a:r>
            <a:r>
              <a:rPr lang="en-US" dirty="0"/>
              <a:t>of a mode of life based on infinite consumption but which leads to the destruction of the very bases of potentially viable modes of living.  </a:t>
            </a:r>
          </a:p>
          <a:p>
            <a:endParaRPr lang="en-US" dirty="0"/>
          </a:p>
        </p:txBody>
      </p:sp>
    </p:spTree>
    <p:extLst>
      <p:ext uri="{BB962C8B-B14F-4D97-AF65-F5344CB8AC3E}">
        <p14:creationId xmlns:p14="http://schemas.microsoft.com/office/powerpoint/2010/main" val="2813552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982"/>
            <a:ext cx="10515600" cy="6553200"/>
          </a:xfrm>
        </p:spPr>
        <p:txBody>
          <a:bodyPr/>
          <a:lstStyle/>
          <a:p>
            <a:r>
              <a:rPr lang="en-US" dirty="0" smtClean="0"/>
              <a:t>In place of the ideology of bad living, </a:t>
            </a:r>
            <a:r>
              <a:rPr lang="en-US" dirty="0" err="1" smtClean="0"/>
              <a:t>Swampa</a:t>
            </a:r>
            <a:r>
              <a:rPr lang="en-US" dirty="0" smtClean="0"/>
              <a:t> proposes:</a:t>
            </a:r>
          </a:p>
          <a:p>
            <a:r>
              <a:rPr lang="en-US" dirty="0" smtClean="0"/>
              <a:t>1) </a:t>
            </a:r>
            <a:r>
              <a:rPr lang="en-US" i="1" dirty="0" err="1" smtClean="0"/>
              <a:t>buen</a:t>
            </a:r>
            <a:r>
              <a:rPr lang="en-US" i="1" dirty="0" smtClean="0"/>
              <a:t> </a:t>
            </a:r>
            <a:r>
              <a:rPr lang="en-US" i="1" dirty="0" err="1" smtClean="0"/>
              <a:t>vivir</a:t>
            </a:r>
            <a:r>
              <a:rPr lang="en-US" dirty="0" smtClean="0"/>
              <a:t>, or good living: indigenous concept</a:t>
            </a:r>
          </a:p>
          <a:p>
            <a:r>
              <a:rPr lang="en-US" dirty="0"/>
              <a:t>a new relationship between human beings and nature, by de-commodifying </a:t>
            </a:r>
            <a:r>
              <a:rPr lang="en-US" dirty="0" smtClean="0"/>
              <a:t>nature</a:t>
            </a:r>
            <a:endParaRPr lang="en-US" dirty="0"/>
          </a:p>
          <a:p>
            <a:r>
              <a:rPr lang="en-US" dirty="0"/>
              <a:t>abandonment of the idea of development as unlimited growth, the promotion of ways of valuing activities beyond financial profit, and a recognition of the rights of nature, meaning the defense of life systems </a:t>
            </a:r>
            <a:endParaRPr lang="en-US" dirty="0" smtClean="0"/>
          </a:p>
          <a:p>
            <a:r>
              <a:rPr lang="en-US" dirty="0" smtClean="0"/>
              <a:t>2)Communal ethos: </a:t>
            </a:r>
            <a:r>
              <a:rPr lang="en-US" dirty="0"/>
              <a:t>fields of collective experimentation that reclaim the production and reproduction of the common, beyond the state and the market</a:t>
            </a:r>
            <a:r>
              <a:rPr lang="en-US" dirty="0"/>
              <a:t> </a:t>
            </a:r>
            <a:endParaRPr lang="en-US" dirty="0" smtClean="0"/>
          </a:p>
          <a:p>
            <a:r>
              <a:rPr lang="en-US" dirty="0" smtClean="0"/>
              <a:t>Use value versus exchange value</a:t>
            </a:r>
          </a:p>
          <a:p>
            <a:r>
              <a:rPr lang="en-US" dirty="0" smtClean="0"/>
              <a:t>Not “public goods,” which are subject to state jurisdiction</a:t>
            </a:r>
            <a:endParaRPr lang="en-US" dirty="0"/>
          </a:p>
        </p:txBody>
      </p:sp>
    </p:spTree>
    <p:extLst>
      <p:ext uri="{BB962C8B-B14F-4D97-AF65-F5344CB8AC3E}">
        <p14:creationId xmlns:p14="http://schemas.microsoft.com/office/powerpoint/2010/main" val="117730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structuration of the </a:t>
            </a:r>
            <a:r>
              <a:rPr lang="en-US" dirty="0" smtClean="0"/>
              <a:t>world at the current moment</a:t>
            </a:r>
            <a:endParaRPr lang="en-US" dirty="0"/>
          </a:p>
        </p:txBody>
      </p:sp>
      <p:sp>
        <p:nvSpPr>
          <p:cNvPr id="3" name="Content Placeholder 2"/>
          <p:cNvSpPr>
            <a:spLocks noGrp="1"/>
          </p:cNvSpPr>
          <p:nvPr>
            <p:ph idx="1"/>
          </p:nvPr>
        </p:nvSpPr>
        <p:spPr/>
        <p:txBody>
          <a:bodyPr>
            <a:normAutofit lnSpcReduction="10000"/>
          </a:bodyPr>
          <a:lstStyle/>
          <a:p>
            <a:r>
              <a:rPr lang="en-US" dirty="0"/>
              <a:t>re-structuring of the post-Cold War world</a:t>
            </a:r>
            <a:r>
              <a:rPr lang="en-US" dirty="0" smtClean="0">
                <a:effectLst/>
              </a:rPr>
              <a:t> </a:t>
            </a:r>
          </a:p>
          <a:p>
            <a:r>
              <a:rPr lang="en-US" dirty="0"/>
              <a:t>the after-effects of its supposed end</a:t>
            </a:r>
            <a:r>
              <a:rPr lang="en-US" dirty="0" smtClean="0">
                <a:effectLst/>
              </a:rPr>
              <a:t> </a:t>
            </a:r>
          </a:p>
          <a:p>
            <a:r>
              <a:rPr lang="en-US" dirty="0"/>
              <a:t>The tearing apart of </a:t>
            </a:r>
            <a:r>
              <a:rPr lang="en-US" dirty="0" smtClean="0"/>
              <a:t>Syria</a:t>
            </a:r>
          </a:p>
          <a:p>
            <a:r>
              <a:rPr lang="en-US" dirty="0"/>
              <a:t>T</a:t>
            </a:r>
            <a:r>
              <a:rPr lang="en-US" dirty="0" smtClean="0"/>
              <a:t>he </a:t>
            </a:r>
            <a:r>
              <a:rPr lang="en-US" dirty="0"/>
              <a:t>re-arrangement of alliances in relation to the Israeli occupation of Palestine </a:t>
            </a:r>
            <a:endParaRPr lang="en-US" dirty="0" smtClean="0"/>
          </a:p>
          <a:p>
            <a:r>
              <a:rPr lang="en-US" dirty="0"/>
              <a:t>A</a:t>
            </a:r>
            <a:r>
              <a:rPr lang="en-US" dirty="0" smtClean="0"/>
              <a:t> </a:t>
            </a:r>
            <a:r>
              <a:rPr lang="en-US" dirty="0"/>
              <a:t>wide range of unstable movements to re-arrange the entire Middle East and West Asia</a:t>
            </a:r>
            <a:r>
              <a:rPr lang="en-US" dirty="0" smtClean="0">
                <a:effectLst/>
              </a:rPr>
              <a:t> </a:t>
            </a:r>
          </a:p>
          <a:p>
            <a:r>
              <a:rPr lang="en-US" dirty="0"/>
              <a:t>These after-effects manifest in different ways in various regions in addition to the Middle East, such as Latin America, Asia and the various countries of Africa.</a:t>
            </a:r>
            <a:r>
              <a:rPr lang="en-US" dirty="0" smtClean="0">
                <a:effectLst/>
              </a:rPr>
              <a:t> </a:t>
            </a:r>
            <a:endParaRPr lang="en-US" dirty="0"/>
          </a:p>
        </p:txBody>
      </p:sp>
    </p:spTree>
    <p:extLst>
      <p:ext uri="{BB962C8B-B14F-4D97-AF65-F5344CB8AC3E}">
        <p14:creationId xmlns:p14="http://schemas.microsoft.com/office/powerpoint/2010/main" val="674846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9382"/>
            <a:ext cx="10515600" cy="5927581"/>
          </a:xfrm>
        </p:spPr>
        <p:txBody>
          <a:bodyPr/>
          <a:lstStyle/>
          <a:p>
            <a:r>
              <a:rPr lang="en-US" dirty="0" smtClean="0"/>
              <a:t>3) Ethics of Care: eco-feminism: </a:t>
            </a:r>
            <a:r>
              <a:rPr lang="en-US" dirty="0"/>
              <a:t>highlights the parallels between the exploitation of women and the exploitation of nature through </a:t>
            </a:r>
            <a:r>
              <a:rPr lang="en-US" dirty="0" err="1"/>
              <a:t>invisibilized</a:t>
            </a:r>
            <a:r>
              <a:rPr lang="en-US" dirty="0"/>
              <a:t> and </a:t>
            </a:r>
            <a:r>
              <a:rPr lang="en-US" dirty="0" err="1"/>
              <a:t>nonrecognized</a:t>
            </a:r>
            <a:r>
              <a:rPr lang="en-US" dirty="0"/>
              <a:t> reproductive </a:t>
            </a:r>
            <a:r>
              <a:rPr lang="en-US" dirty="0" smtClean="0"/>
              <a:t>labor</a:t>
            </a:r>
            <a:endParaRPr lang="en-US" dirty="0"/>
          </a:p>
          <a:p>
            <a:r>
              <a:rPr lang="en-US" dirty="0"/>
              <a:t>further emphasizes a socially and ecologically sustainable society, through values such as reciprocity, cooperation, and complementarity. </a:t>
            </a:r>
          </a:p>
          <a:p>
            <a:endParaRPr lang="en-US" dirty="0" smtClean="0"/>
          </a:p>
          <a:p>
            <a:r>
              <a:rPr lang="en-US" dirty="0" smtClean="0"/>
              <a:t>Two other important innovations from Latin America:</a:t>
            </a:r>
          </a:p>
          <a:p>
            <a:r>
              <a:rPr lang="en-US" dirty="0" smtClean="0"/>
              <a:t>The idea that nature has rights, put into the constitutions of Bolivia and Ecuador</a:t>
            </a:r>
          </a:p>
          <a:p>
            <a:r>
              <a:rPr lang="en-US" dirty="0" smtClean="0"/>
              <a:t>Recognition of </a:t>
            </a:r>
            <a:r>
              <a:rPr lang="en-US" dirty="0" err="1" smtClean="0"/>
              <a:t>plurinational</a:t>
            </a:r>
            <a:r>
              <a:rPr lang="en-US" dirty="0" smtClean="0"/>
              <a:t> nation-state in Bolivia and Ecuador</a:t>
            </a:r>
          </a:p>
          <a:p>
            <a:r>
              <a:rPr lang="en-US" dirty="0" smtClean="0"/>
              <a:t>In Ecuador: the recognition of the family as diverse</a:t>
            </a:r>
            <a:endParaRPr lang="en-US" dirty="0"/>
          </a:p>
        </p:txBody>
      </p:sp>
    </p:spTree>
    <p:extLst>
      <p:ext uri="{BB962C8B-B14F-4D97-AF65-F5344CB8AC3E}">
        <p14:creationId xmlns:p14="http://schemas.microsoft.com/office/powerpoint/2010/main" val="56338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4691"/>
            <a:ext cx="10515600" cy="6345382"/>
          </a:xfrm>
        </p:spPr>
        <p:txBody>
          <a:bodyPr>
            <a:normAutofit lnSpcReduction="10000"/>
          </a:bodyPr>
          <a:lstStyle/>
          <a:p>
            <a:r>
              <a:rPr lang="en-US" dirty="0" smtClean="0"/>
              <a:t>Another source of concepts for the imagination of the future that we might find helpful:</a:t>
            </a:r>
          </a:p>
          <a:p>
            <a:r>
              <a:rPr lang="en-US" dirty="0"/>
              <a:t>Stefano Harney and Fred Moten, </a:t>
            </a:r>
            <a:r>
              <a:rPr lang="en-US" i="1" dirty="0" smtClean="0"/>
              <a:t>The </a:t>
            </a:r>
            <a:r>
              <a:rPr lang="en-US" i="1" dirty="0" err="1"/>
              <a:t>UnderCommons</a:t>
            </a:r>
            <a:r>
              <a:rPr lang="en-US" i="1" dirty="0"/>
              <a:t>: Fugitive Planning and Black </a:t>
            </a:r>
            <a:r>
              <a:rPr lang="en-US" i="1" dirty="0" smtClean="0"/>
              <a:t>Study</a:t>
            </a:r>
          </a:p>
          <a:p>
            <a:r>
              <a:rPr lang="en-US" dirty="0"/>
              <a:t>take inspiration from life in Black </a:t>
            </a:r>
            <a:r>
              <a:rPr lang="en-US" dirty="0" smtClean="0"/>
              <a:t>communities</a:t>
            </a:r>
          </a:p>
          <a:p>
            <a:r>
              <a:rPr lang="en-US" dirty="0" smtClean="0"/>
              <a:t>The </a:t>
            </a:r>
            <a:r>
              <a:rPr lang="en-US" dirty="0" err="1" smtClean="0"/>
              <a:t>Undercommons</a:t>
            </a:r>
            <a:r>
              <a:rPr lang="en-US" dirty="0" smtClean="0"/>
              <a:t>: </a:t>
            </a:r>
            <a:r>
              <a:rPr lang="en-US" dirty="0"/>
              <a:t>social life already contains alternative economies of giving, taking, being with and for</a:t>
            </a:r>
            <a:r>
              <a:rPr lang="en-US" dirty="0"/>
              <a:t> </a:t>
            </a:r>
            <a:endParaRPr lang="en-US" dirty="0" smtClean="0"/>
          </a:p>
          <a:p>
            <a:r>
              <a:rPr lang="en-US" dirty="0"/>
              <a:t>a space and time which is always </a:t>
            </a:r>
            <a:r>
              <a:rPr lang="en-US" dirty="0" smtClean="0"/>
              <a:t>here</a:t>
            </a:r>
          </a:p>
          <a:p>
            <a:r>
              <a:rPr lang="en-US" dirty="0"/>
              <a:t>We can seek to create new modes of collective life but we should also not leave behind those ways of life that already have </a:t>
            </a:r>
            <a:r>
              <a:rPr lang="en-US" dirty="0" smtClean="0"/>
              <a:t>alternative modes</a:t>
            </a:r>
          </a:p>
          <a:p>
            <a:r>
              <a:rPr lang="en-US" dirty="0"/>
              <a:t>The </a:t>
            </a:r>
            <a:r>
              <a:rPr lang="en-US" dirty="0" err="1"/>
              <a:t>undercommons</a:t>
            </a:r>
            <a:r>
              <a:rPr lang="en-US" dirty="0"/>
              <a:t> is in everyday life, especially the lives of the marginalized</a:t>
            </a:r>
            <a:r>
              <a:rPr lang="en-US" dirty="0" smtClean="0"/>
              <a:t>.</a:t>
            </a:r>
          </a:p>
          <a:p>
            <a:r>
              <a:rPr lang="en-US" dirty="0"/>
              <a:t>You are always already in the thing that you call for and that calls you</a:t>
            </a:r>
            <a:endParaRPr lang="en-US" dirty="0"/>
          </a:p>
        </p:txBody>
      </p:sp>
    </p:spTree>
    <p:extLst>
      <p:ext uri="{BB962C8B-B14F-4D97-AF65-F5344CB8AC3E}">
        <p14:creationId xmlns:p14="http://schemas.microsoft.com/office/powerpoint/2010/main" val="743780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3236"/>
            <a:ext cx="10515600" cy="6386946"/>
          </a:xfrm>
        </p:spPr>
        <p:txBody>
          <a:bodyPr>
            <a:normAutofit lnSpcReduction="10000"/>
          </a:bodyPr>
          <a:lstStyle/>
          <a:p>
            <a:r>
              <a:rPr lang="en-US" dirty="0"/>
              <a:t>Mississippi Freedom </a:t>
            </a:r>
            <a:r>
              <a:rPr lang="en-US" dirty="0" smtClean="0"/>
              <a:t>School:</a:t>
            </a:r>
          </a:p>
          <a:p>
            <a:r>
              <a:rPr lang="en-US" dirty="0"/>
              <a:t>Their curriculum posed two questions to the people they </a:t>
            </a:r>
            <a:r>
              <a:rPr lang="en-US" dirty="0" smtClean="0"/>
              <a:t>worked </a:t>
            </a:r>
            <a:r>
              <a:rPr lang="en-US" dirty="0"/>
              <a:t>with: What do we not have that we need? But also, what do we have that we want to keep</a:t>
            </a:r>
            <a:r>
              <a:rPr lang="en-US" dirty="0" smtClean="0"/>
              <a:t>?</a:t>
            </a:r>
          </a:p>
          <a:p>
            <a:r>
              <a:rPr lang="en-US" dirty="0"/>
              <a:t>P</a:t>
            </a:r>
            <a:r>
              <a:rPr lang="en-US" dirty="0" smtClean="0"/>
              <a:t>resumed </a:t>
            </a:r>
            <a:r>
              <a:rPr lang="en-US" dirty="0"/>
              <a:t>that African Americans in the South had something they wanted to keep, no matter how oppressed they </a:t>
            </a:r>
            <a:r>
              <a:rPr lang="en-US" dirty="0" smtClean="0"/>
              <a:t>were</a:t>
            </a:r>
          </a:p>
          <a:p>
            <a:r>
              <a:rPr lang="en-US" dirty="0" smtClean="0"/>
              <a:t>  </a:t>
            </a:r>
            <a:r>
              <a:rPr lang="en-US" dirty="0"/>
              <a:t>And that they wanted to organize themselves around the principle that they did not want everything that their oppressors had</a:t>
            </a:r>
            <a:r>
              <a:rPr lang="en-US" dirty="0" smtClean="0"/>
              <a:t>.</a:t>
            </a:r>
          </a:p>
          <a:p>
            <a:r>
              <a:rPr lang="en-US" dirty="0" smtClean="0"/>
              <a:t>The </a:t>
            </a:r>
            <a:r>
              <a:rPr lang="en-US" dirty="0" err="1" smtClean="0"/>
              <a:t>undercommons</a:t>
            </a:r>
            <a:r>
              <a:rPr lang="en-US" dirty="0" smtClean="0"/>
              <a:t>: people who have been made into non-entities by colonialism and capitalism</a:t>
            </a:r>
          </a:p>
          <a:p>
            <a:r>
              <a:rPr lang="en-US" dirty="0"/>
              <a:t>The </a:t>
            </a:r>
            <a:r>
              <a:rPr lang="en-US" dirty="0" err="1" smtClean="0"/>
              <a:t>undercommons</a:t>
            </a:r>
            <a:r>
              <a:rPr lang="en-US" dirty="0" smtClean="0"/>
              <a:t>: where </a:t>
            </a:r>
            <a:r>
              <a:rPr lang="en-US" dirty="0"/>
              <a:t>people have the right to refuse that which has been refused to them. It is the refusal of the choices offered</a:t>
            </a:r>
            <a:r>
              <a:rPr lang="en-US" dirty="0" smtClean="0"/>
              <a:t>.</a:t>
            </a:r>
          </a:p>
          <a:p>
            <a:r>
              <a:rPr lang="en-US" dirty="0"/>
              <a:t>we can reshape desire, reimagine possibility and do so separate from the fantasies nestled into rights and respectability</a:t>
            </a:r>
            <a:r>
              <a:rPr lang="en-US" dirty="0"/>
              <a:t> </a:t>
            </a:r>
            <a:endParaRPr lang="en-US" dirty="0" smtClean="0"/>
          </a:p>
          <a:p>
            <a:endParaRPr lang="en-US" dirty="0"/>
          </a:p>
        </p:txBody>
      </p:sp>
    </p:spTree>
    <p:extLst>
      <p:ext uri="{BB962C8B-B14F-4D97-AF65-F5344CB8AC3E}">
        <p14:creationId xmlns:p14="http://schemas.microsoft.com/office/powerpoint/2010/main" val="151548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38200" y="179388"/>
            <a:ext cx="10515600" cy="5997575"/>
          </a:xfrm>
        </p:spPr>
        <p:txBody>
          <a:bodyPr>
            <a:normAutofit lnSpcReduction="10000"/>
          </a:bodyPr>
          <a:lstStyle/>
          <a:p>
            <a:r>
              <a:rPr lang="en-US" dirty="0"/>
              <a:t>The </a:t>
            </a:r>
            <a:r>
              <a:rPr lang="en-US" dirty="0" err="1"/>
              <a:t>undercommons</a:t>
            </a:r>
            <a:r>
              <a:rPr lang="en-US" dirty="0"/>
              <a:t> is not satisfied with recognition from a system that denies “a) that anything was ever broken and b) that we deserved to be the broken </a:t>
            </a:r>
            <a:r>
              <a:rPr lang="en-US" dirty="0" smtClean="0"/>
              <a:t>part</a:t>
            </a:r>
          </a:p>
          <a:p>
            <a:r>
              <a:rPr lang="en-US" dirty="0"/>
              <a:t>R</a:t>
            </a:r>
            <a:r>
              <a:rPr lang="en-US" dirty="0" smtClean="0"/>
              <a:t>efuse </a:t>
            </a:r>
            <a:r>
              <a:rPr lang="en-US" dirty="0"/>
              <a:t>to ask for recognition and instead </a:t>
            </a:r>
            <a:r>
              <a:rPr lang="en-US" dirty="0" smtClean="0"/>
              <a:t>take </a:t>
            </a:r>
            <a:r>
              <a:rPr lang="en-US" dirty="0"/>
              <a:t>apart </a:t>
            </a:r>
            <a:r>
              <a:rPr lang="en-US" dirty="0" smtClean="0"/>
              <a:t>“…</a:t>
            </a:r>
            <a:r>
              <a:rPr lang="en-US" dirty="0"/>
              <a:t>the structure that, right now, limits our ability to find each other</a:t>
            </a:r>
            <a:r>
              <a:rPr lang="en-US" dirty="0" smtClean="0"/>
              <a:t>.”</a:t>
            </a:r>
          </a:p>
          <a:p>
            <a:r>
              <a:rPr lang="en-US" dirty="0"/>
              <a:t>The </a:t>
            </a:r>
            <a:r>
              <a:rPr lang="en-US" dirty="0" err="1"/>
              <a:t>undercommons</a:t>
            </a:r>
            <a:r>
              <a:rPr lang="en-US" dirty="0"/>
              <a:t> is the place where we prepare for the future we cannot yet imagine through what they call “study”: a mode of thinking with others that trains us to be “with and for” and not just in antagonism against</a:t>
            </a:r>
            <a:r>
              <a:rPr lang="en-US" dirty="0"/>
              <a:t> </a:t>
            </a:r>
            <a:endParaRPr lang="en-US" dirty="0" smtClean="0"/>
          </a:p>
          <a:p>
            <a:r>
              <a:rPr lang="en-US" dirty="0" smtClean="0"/>
              <a:t>The </a:t>
            </a:r>
            <a:r>
              <a:rPr lang="en-US" dirty="0" err="1" smtClean="0"/>
              <a:t>undercommons</a:t>
            </a:r>
            <a:r>
              <a:rPr lang="en-US" dirty="0" smtClean="0"/>
              <a:t>: </a:t>
            </a:r>
            <a:r>
              <a:rPr lang="en-US" dirty="0" err="1" smtClean="0"/>
              <a:t>fugitivity</a:t>
            </a:r>
            <a:r>
              <a:rPr lang="en-US" dirty="0" smtClean="0"/>
              <a:t>: not settling into a fixed position</a:t>
            </a:r>
          </a:p>
          <a:p>
            <a:r>
              <a:rPr lang="en-US" dirty="0"/>
              <a:t>People in the </a:t>
            </a:r>
            <a:r>
              <a:rPr lang="en-US" dirty="0" err="1"/>
              <a:t>undercommons</a:t>
            </a:r>
            <a:r>
              <a:rPr lang="en-US" dirty="0"/>
              <a:t> are not invisible to capital but there “always elaborations of social life that are not comprehended or exploited by capital. Capital, in its agency, just doesn’t get it, necessarily.”</a:t>
            </a:r>
          </a:p>
          <a:p>
            <a:r>
              <a:rPr lang="en-US" dirty="0" smtClean="0"/>
              <a:t> </a:t>
            </a:r>
            <a:endParaRPr lang="en-US" dirty="0"/>
          </a:p>
        </p:txBody>
      </p:sp>
    </p:spTree>
    <p:extLst>
      <p:ext uri="{BB962C8B-B14F-4D97-AF65-F5344CB8AC3E}">
        <p14:creationId xmlns:p14="http://schemas.microsoft.com/office/powerpoint/2010/main" val="1235747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
            <a:ext cx="10515600" cy="6428509"/>
          </a:xfrm>
        </p:spPr>
        <p:txBody>
          <a:bodyPr/>
          <a:lstStyle/>
          <a:p>
            <a:r>
              <a:rPr lang="en-US" dirty="0" smtClean="0"/>
              <a:t>Example of the </a:t>
            </a:r>
            <a:r>
              <a:rPr lang="en-US" dirty="0" err="1" smtClean="0"/>
              <a:t>undercommons</a:t>
            </a:r>
            <a:r>
              <a:rPr lang="en-US" dirty="0" smtClean="0"/>
              <a:t>: Rapid Response Networks in California to respond to anti-immigration of current political regime in the U.S.</a:t>
            </a:r>
          </a:p>
          <a:p>
            <a:r>
              <a:rPr lang="en-US" dirty="0" smtClean="0"/>
              <a:t>We must deal with debt:</a:t>
            </a:r>
          </a:p>
          <a:p>
            <a:r>
              <a:rPr lang="en-US" dirty="0" smtClean="0"/>
              <a:t>Washington Consensus protects investors from their risks</a:t>
            </a:r>
          </a:p>
          <a:p>
            <a:r>
              <a:rPr lang="en-US" dirty="0" smtClean="0"/>
              <a:t>Disasters in Greece and Puerto Rico</a:t>
            </a:r>
          </a:p>
          <a:p>
            <a:r>
              <a:rPr lang="en-US" dirty="0"/>
              <a:t>“debt” is something that cannot be repaid and will not be </a:t>
            </a:r>
            <a:r>
              <a:rPr lang="en-US" dirty="0" smtClean="0"/>
              <a:t>repaid</a:t>
            </a:r>
          </a:p>
          <a:p>
            <a:r>
              <a:rPr lang="en-US" dirty="0"/>
              <a:t>“Credit,” they argue, “is a means of privatization and debt a means of socialization</a:t>
            </a:r>
            <a:r>
              <a:rPr lang="en-US" dirty="0" smtClean="0"/>
              <a:t>.”</a:t>
            </a:r>
          </a:p>
          <a:p>
            <a:r>
              <a:rPr lang="en-US" dirty="0" smtClean="0"/>
              <a:t>We should build better affective communities</a:t>
            </a:r>
          </a:p>
          <a:p>
            <a:r>
              <a:rPr lang="en-US" dirty="0"/>
              <a:t>W</a:t>
            </a:r>
            <a:r>
              <a:rPr lang="en-US" dirty="0" smtClean="0"/>
              <a:t>e </a:t>
            </a:r>
            <a:r>
              <a:rPr lang="en-US" dirty="0"/>
              <a:t>need new imaginations with respect to consumption and the relationship with the environment, based on a different theory of social </a:t>
            </a:r>
            <a:r>
              <a:rPr lang="en-US" dirty="0" smtClean="0"/>
              <a:t>needs</a:t>
            </a:r>
          </a:p>
          <a:p>
            <a:endParaRPr lang="en-US" dirty="0"/>
          </a:p>
        </p:txBody>
      </p:sp>
    </p:spTree>
    <p:extLst>
      <p:ext uri="{BB962C8B-B14F-4D97-AF65-F5344CB8AC3E}">
        <p14:creationId xmlns:p14="http://schemas.microsoft.com/office/powerpoint/2010/main" val="390758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Structuration of the World (continued)</a:t>
            </a:r>
            <a:endParaRPr lang="en-US" dirty="0"/>
          </a:p>
        </p:txBody>
      </p:sp>
      <p:sp>
        <p:nvSpPr>
          <p:cNvPr id="3" name="Content Placeholder 2"/>
          <p:cNvSpPr>
            <a:spLocks noGrp="1"/>
          </p:cNvSpPr>
          <p:nvPr>
            <p:ph idx="1"/>
          </p:nvPr>
        </p:nvSpPr>
        <p:spPr/>
        <p:txBody>
          <a:bodyPr/>
          <a:lstStyle/>
          <a:p>
            <a:r>
              <a:rPr lang="en-US" dirty="0"/>
              <a:t>The “post-socialist” countries are </a:t>
            </a:r>
            <a:r>
              <a:rPr lang="en-US" dirty="0" smtClean="0"/>
              <a:t>not </a:t>
            </a:r>
            <a:r>
              <a:rPr lang="en-US" dirty="0"/>
              <a:t>“post” in the sense of having buried socialism deep in the </a:t>
            </a:r>
            <a:r>
              <a:rPr lang="en-US" dirty="0" smtClean="0"/>
              <a:t>past</a:t>
            </a:r>
          </a:p>
          <a:p>
            <a:r>
              <a:rPr lang="en-US" dirty="0" smtClean="0"/>
              <a:t>they </a:t>
            </a:r>
            <a:r>
              <a:rPr lang="en-US" dirty="0"/>
              <a:t>are “post” in the sense that post-colonial theory has argued: a moment of grappling with the interstices of creating </a:t>
            </a:r>
            <a:r>
              <a:rPr lang="en-US" dirty="0" smtClean="0"/>
              <a:t>another </a:t>
            </a:r>
            <a:r>
              <a:rPr lang="en-US" dirty="0"/>
              <a:t>world, and, in the current era, negotiating the hegemony of neoliberal capitalism </a:t>
            </a:r>
            <a:endParaRPr lang="en-US" dirty="0" smtClean="0"/>
          </a:p>
          <a:p>
            <a:r>
              <a:rPr lang="en-US" dirty="0"/>
              <a:t>This is a struggle to make governments around the world more accountable to its citizens – or maybe we should say not to forego its former accountability </a:t>
            </a:r>
            <a:endParaRPr lang="en-US" dirty="0" smtClean="0"/>
          </a:p>
          <a:p>
            <a:endParaRPr lang="en-US" dirty="0" smtClean="0"/>
          </a:p>
          <a:p>
            <a:endParaRPr lang="en-US" dirty="0"/>
          </a:p>
        </p:txBody>
      </p:sp>
    </p:spTree>
    <p:extLst>
      <p:ext uri="{BB962C8B-B14F-4D97-AF65-F5344CB8AC3E}">
        <p14:creationId xmlns:p14="http://schemas.microsoft.com/office/powerpoint/2010/main" val="154390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4073"/>
            <a:ext cx="10515600" cy="5802890"/>
          </a:xfrm>
        </p:spPr>
        <p:txBody>
          <a:bodyPr/>
          <a:lstStyle/>
          <a:p>
            <a:r>
              <a:rPr lang="en-US" dirty="0"/>
              <a:t>In the capitalist West, the political end of </a:t>
            </a:r>
            <a:r>
              <a:rPr lang="en-US" dirty="0" smtClean="0"/>
              <a:t>socialism </a:t>
            </a:r>
            <a:r>
              <a:rPr lang="en-US" dirty="0"/>
              <a:t>withdrew pressure on capitalist countries to provide for their citizens. </a:t>
            </a:r>
            <a:endParaRPr lang="en-US" dirty="0" smtClean="0"/>
          </a:p>
          <a:p>
            <a:r>
              <a:rPr lang="en-US" dirty="0"/>
              <a:t>It enabled the vicious backlash by elites across the U.S. and Western </a:t>
            </a:r>
            <a:r>
              <a:rPr lang="en-US" dirty="0" smtClean="0"/>
              <a:t>Europe</a:t>
            </a:r>
          </a:p>
          <a:p>
            <a:r>
              <a:rPr lang="en-US" dirty="0" smtClean="0"/>
              <a:t>We must continue to focus on U.S</a:t>
            </a:r>
            <a:r>
              <a:rPr lang="en-US" dirty="0"/>
              <a:t>. imperialist ventures that have caused so many damaged lives around the world</a:t>
            </a:r>
            <a:r>
              <a:rPr lang="en-US" dirty="0" smtClean="0"/>
              <a:t>.</a:t>
            </a:r>
          </a:p>
          <a:p>
            <a:r>
              <a:rPr lang="en-US" dirty="0" smtClean="0"/>
              <a:t>I am positioned from within the U.S.</a:t>
            </a:r>
          </a:p>
          <a:p>
            <a:r>
              <a:rPr lang="en-US" dirty="0"/>
              <a:t>U.S. imperialist ventures </a:t>
            </a:r>
            <a:r>
              <a:rPr lang="en-US" dirty="0" smtClean="0"/>
              <a:t>have linked </a:t>
            </a:r>
            <a:r>
              <a:rPr lang="en-US" dirty="0"/>
              <a:t>my world to the worlds of all those whose lives have been upended by U.S. military </a:t>
            </a:r>
            <a:r>
              <a:rPr lang="en-US" dirty="0" smtClean="0"/>
              <a:t>interventions</a:t>
            </a:r>
          </a:p>
          <a:p>
            <a:endParaRPr lang="en-US" dirty="0"/>
          </a:p>
        </p:txBody>
      </p:sp>
    </p:spTree>
    <p:extLst>
      <p:ext uri="{BB962C8B-B14F-4D97-AF65-F5344CB8AC3E}">
        <p14:creationId xmlns:p14="http://schemas.microsoft.com/office/powerpoint/2010/main" val="209103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6255"/>
            <a:ext cx="10515600" cy="6010708"/>
          </a:xfrm>
        </p:spPr>
        <p:txBody>
          <a:bodyPr/>
          <a:lstStyle/>
          <a:p>
            <a:r>
              <a:rPr lang="en-US" dirty="0" smtClean="0"/>
              <a:t>Rise of Authoritarian populism</a:t>
            </a:r>
          </a:p>
          <a:p>
            <a:r>
              <a:rPr lang="en-US" dirty="0" smtClean="0"/>
              <a:t>The </a:t>
            </a:r>
            <a:r>
              <a:rPr lang="en-US" dirty="0"/>
              <a:t>horizon </a:t>
            </a:r>
            <a:r>
              <a:rPr lang="en-US" dirty="0" smtClean="0"/>
              <a:t>of a </a:t>
            </a:r>
            <a:r>
              <a:rPr lang="en-US" dirty="0"/>
              <a:t>worldwide movement of progressive </a:t>
            </a:r>
            <a:r>
              <a:rPr lang="en-US" dirty="0" smtClean="0"/>
              <a:t>governments</a:t>
            </a:r>
          </a:p>
          <a:p>
            <a:r>
              <a:rPr lang="en-US" dirty="0" smtClean="0"/>
              <a:t>But we </a:t>
            </a:r>
            <a:r>
              <a:rPr lang="en-US" dirty="0"/>
              <a:t>failed to appreciate the depth of their necessary intimacies with multinational </a:t>
            </a:r>
            <a:r>
              <a:rPr lang="en-US" dirty="0" smtClean="0"/>
              <a:t>capitalism</a:t>
            </a:r>
          </a:p>
          <a:p>
            <a:r>
              <a:rPr lang="en-US" dirty="0"/>
              <a:t>This authoritarian populism is based in a popular common sense that liberal democracy has failed</a:t>
            </a:r>
            <a:r>
              <a:rPr lang="en-US" dirty="0" smtClean="0"/>
              <a:t>.</a:t>
            </a:r>
          </a:p>
          <a:p>
            <a:r>
              <a:rPr lang="en-US" dirty="0"/>
              <a:t>It has failed to meet ordinary people’s </a:t>
            </a:r>
            <a:r>
              <a:rPr lang="en-US" dirty="0" smtClean="0"/>
              <a:t>needs</a:t>
            </a:r>
          </a:p>
          <a:p>
            <a:r>
              <a:rPr lang="en-US" dirty="0"/>
              <a:t>the working class, have risen to support authoritarian leaders. </a:t>
            </a:r>
            <a:endParaRPr lang="en-US" dirty="0" smtClean="0"/>
          </a:p>
          <a:p>
            <a:r>
              <a:rPr lang="en-US" dirty="0" smtClean="0"/>
              <a:t>They </a:t>
            </a:r>
            <a:r>
              <a:rPr lang="en-US" dirty="0"/>
              <a:t>are </a:t>
            </a:r>
            <a:r>
              <a:rPr lang="en-US" dirty="0" smtClean="0"/>
              <a:t>correct </a:t>
            </a:r>
            <a:r>
              <a:rPr lang="en-US" dirty="0"/>
              <a:t>in </a:t>
            </a:r>
            <a:r>
              <a:rPr lang="en-US" dirty="0" smtClean="0"/>
              <a:t>their </a:t>
            </a:r>
            <a:r>
              <a:rPr lang="en-US" dirty="0"/>
              <a:t>diagnosis that liberal democracy has not met their needs. </a:t>
            </a:r>
            <a:endParaRPr lang="en-US" dirty="0" smtClean="0"/>
          </a:p>
          <a:p>
            <a:r>
              <a:rPr lang="en-US" dirty="0" smtClean="0"/>
              <a:t> </a:t>
            </a:r>
            <a:r>
              <a:rPr lang="en-US" dirty="0"/>
              <a:t>Yet they have channeled their discontent and anger through nationalism and, in the case of the U.S. and Western Europe, through racist and anti-immigrant sentiments.</a:t>
            </a:r>
          </a:p>
        </p:txBody>
      </p:sp>
    </p:spTree>
    <p:extLst>
      <p:ext uri="{BB962C8B-B14F-4D97-AF65-F5344CB8AC3E}">
        <p14:creationId xmlns:p14="http://schemas.microsoft.com/office/powerpoint/2010/main" val="50506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400"/>
            <a:ext cx="10515600" cy="6024563"/>
          </a:xfrm>
        </p:spPr>
        <p:txBody>
          <a:bodyPr/>
          <a:lstStyle/>
          <a:p>
            <a:r>
              <a:rPr lang="en-US" dirty="0" smtClean="0"/>
              <a:t>Arlie </a:t>
            </a:r>
            <a:r>
              <a:rPr lang="en-US" dirty="0" err="1" smtClean="0"/>
              <a:t>Hochschild</a:t>
            </a:r>
            <a:r>
              <a:rPr lang="en-US" dirty="0" smtClean="0"/>
              <a:t>, </a:t>
            </a:r>
            <a:r>
              <a:rPr lang="en-US" i="1" dirty="0">
                <a:hlinkClick r:id="rId2" tooltip="Strangers in Their Own Land"/>
              </a:rPr>
              <a:t>Strangers in Their Own Land</a:t>
            </a:r>
            <a:r>
              <a:rPr lang="en-US" i="1" dirty="0"/>
              <a:t>: Anger and Mourning on the American </a:t>
            </a:r>
            <a:r>
              <a:rPr lang="en-US" i="1" dirty="0" smtClean="0"/>
              <a:t>Right</a:t>
            </a:r>
            <a:endParaRPr lang="en-US" dirty="0" smtClean="0"/>
          </a:p>
          <a:p>
            <a:r>
              <a:rPr lang="en-US" dirty="0" smtClean="0"/>
              <a:t>Poor whites in the U.S. South</a:t>
            </a:r>
          </a:p>
          <a:p>
            <a:r>
              <a:rPr lang="en-US" dirty="0" smtClean="0"/>
              <a:t>Their complaints through the metaphor: </a:t>
            </a:r>
            <a:r>
              <a:rPr lang="en-US" dirty="0"/>
              <a:t>others have jumped in the line before them to get, in their view, welfare that they don’t deserve. </a:t>
            </a:r>
            <a:endParaRPr lang="en-US" dirty="0" smtClean="0"/>
          </a:p>
          <a:p>
            <a:r>
              <a:rPr lang="en-US" dirty="0" smtClean="0"/>
              <a:t>This is unlike the 1930s U.S.</a:t>
            </a:r>
            <a:endParaRPr lang="en-US" dirty="0"/>
          </a:p>
        </p:txBody>
      </p:sp>
    </p:spTree>
    <p:extLst>
      <p:ext uri="{BB962C8B-B14F-4D97-AF65-F5344CB8AC3E}">
        <p14:creationId xmlns:p14="http://schemas.microsoft.com/office/powerpoint/2010/main" val="151099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5924"/>
            <a:ext cx="10515600" cy="6041039"/>
          </a:xfrm>
        </p:spPr>
        <p:txBody>
          <a:bodyPr>
            <a:normAutofit fontScale="92500" lnSpcReduction="20000"/>
          </a:bodyPr>
          <a:lstStyle/>
          <a:p>
            <a:r>
              <a:rPr lang="en-US" dirty="0" smtClean="0"/>
              <a:t>Decolonize the Mind </a:t>
            </a:r>
          </a:p>
          <a:p>
            <a:r>
              <a:rPr lang="en-US" dirty="0" smtClean="0"/>
              <a:t>The need to decolonize the mind in the U.S. so that people can see the U.S. empire for what it really is</a:t>
            </a:r>
          </a:p>
          <a:p>
            <a:r>
              <a:rPr lang="en-US" dirty="0" smtClean="0"/>
              <a:t>Most Americans </a:t>
            </a:r>
            <a:r>
              <a:rPr lang="en-US" dirty="0"/>
              <a:t>rarely think about the U.S. empire at all. </a:t>
            </a:r>
            <a:endParaRPr lang="en-US" dirty="0" smtClean="0"/>
          </a:p>
          <a:p>
            <a:r>
              <a:rPr lang="en-US" dirty="0" smtClean="0"/>
              <a:t>With </a:t>
            </a:r>
            <a:r>
              <a:rPr lang="en-US" dirty="0"/>
              <a:t>the exception </a:t>
            </a:r>
            <a:r>
              <a:rPr lang="en-US" dirty="0" smtClean="0"/>
              <a:t>of </a:t>
            </a:r>
            <a:r>
              <a:rPr lang="en-US" dirty="0"/>
              <a:t>all those peoples who have fled military dictatorships that the U.S. supported and fled to the U.S. to </a:t>
            </a:r>
            <a:r>
              <a:rPr lang="en-US" dirty="0" smtClean="0"/>
              <a:t>escape</a:t>
            </a:r>
          </a:p>
          <a:p>
            <a:r>
              <a:rPr lang="en-US" dirty="0" smtClean="0"/>
              <a:t>A concerted effort in the United States not to educate, to suppress education</a:t>
            </a:r>
          </a:p>
          <a:p>
            <a:r>
              <a:rPr lang="en-US" dirty="0" smtClean="0"/>
              <a:t>Palestine is a good example </a:t>
            </a:r>
            <a:r>
              <a:rPr lang="en-US" dirty="0"/>
              <a:t>of this suppression of knowledge. </a:t>
            </a:r>
            <a:endParaRPr lang="en-US" dirty="0" smtClean="0"/>
          </a:p>
          <a:p>
            <a:r>
              <a:rPr lang="en-US" dirty="0" smtClean="0"/>
              <a:t> </a:t>
            </a:r>
            <a:r>
              <a:rPr lang="en-US" dirty="0"/>
              <a:t>In the U.S., Israel is the only country in the world for which Congress and state governments are willing to go against the </a:t>
            </a:r>
            <a:r>
              <a:rPr lang="en-US" dirty="0" smtClean="0"/>
              <a:t>Constitution</a:t>
            </a:r>
            <a:r>
              <a:rPr lang="en-US" dirty="0"/>
              <a:t> </a:t>
            </a:r>
            <a:r>
              <a:rPr lang="en-US" dirty="0" smtClean="0"/>
              <a:t>in an open and explicit manner.</a:t>
            </a:r>
          </a:p>
          <a:p>
            <a:r>
              <a:rPr lang="en-US" dirty="0"/>
              <a:t>In the last 5 years, there have been one after another laws introduced that try to suppress speech critical of Israel, by falsely equating that criticism with anti-Semitism – this despite the fact that the loudest critics of Israel in the U.S. are Jewish and the loudest supporters of Israel are not just right-wing Zionists but people – like Trump – who are actually anti-Semitic.</a:t>
            </a:r>
          </a:p>
        </p:txBody>
      </p:sp>
    </p:spTree>
    <p:extLst>
      <p:ext uri="{BB962C8B-B14F-4D97-AF65-F5344CB8AC3E}">
        <p14:creationId xmlns:p14="http://schemas.microsoft.com/office/powerpoint/2010/main" val="102867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3568"/>
            <a:ext cx="10515600" cy="6053395"/>
          </a:xfrm>
        </p:spPr>
        <p:txBody>
          <a:bodyPr/>
          <a:lstStyle/>
          <a:p>
            <a:r>
              <a:rPr lang="en-US" dirty="0" smtClean="0"/>
              <a:t>There is a </a:t>
            </a:r>
            <a:r>
              <a:rPr lang="en-US" dirty="0"/>
              <a:t>significant shift among people of color in the U.S. in their positioning in relation to Palestine/Israel</a:t>
            </a:r>
            <a:r>
              <a:rPr lang="en-US" dirty="0" smtClean="0"/>
              <a:t>.</a:t>
            </a:r>
          </a:p>
          <a:p>
            <a:r>
              <a:rPr lang="en-US" dirty="0" smtClean="0"/>
              <a:t> </a:t>
            </a:r>
            <a:r>
              <a:rPr lang="en-US" dirty="0"/>
              <a:t>The Black Lives Matter movement explicitly discusses the slogan from Ferguson to Palestine</a:t>
            </a:r>
            <a:r>
              <a:rPr lang="en-US" dirty="0" smtClean="0"/>
              <a:t>.</a:t>
            </a:r>
          </a:p>
          <a:p>
            <a:r>
              <a:rPr lang="en-US" dirty="0" smtClean="0"/>
              <a:t> </a:t>
            </a:r>
            <a:r>
              <a:rPr lang="en-US" dirty="0"/>
              <a:t>Native American activists have made close ties with the struggle for Palestinian rights in addressing the ongoing resistances to settler colonialism. </a:t>
            </a:r>
            <a:endParaRPr lang="en-US" dirty="0" smtClean="0"/>
          </a:p>
          <a:p>
            <a:r>
              <a:rPr lang="en-US" dirty="0"/>
              <a:t>The Asian American Studies Association was the first to pass a boycott resolution against Israel. The Chicano Studies Association followed suit, as did the National Women’s Studies Association. </a:t>
            </a:r>
          </a:p>
        </p:txBody>
      </p:sp>
    </p:spTree>
    <p:extLst>
      <p:ext uri="{BB962C8B-B14F-4D97-AF65-F5344CB8AC3E}">
        <p14:creationId xmlns:p14="http://schemas.microsoft.com/office/powerpoint/2010/main" val="576533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2422"/>
            <a:ext cx="10515600" cy="5954541"/>
          </a:xfrm>
        </p:spPr>
        <p:txBody>
          <a:bodyPr/>
          <a:lstStyle/>
          <a:p>
            <a:r>
              <a:rPr lang="en-US" dirty="0"/>
              <a:t>We have neoliberal capitalism to thank for this situation and we also have nationalism intersecting with racism to </a:t>
            </a:r>
            <a:r>
              <a:rPr lang="en-US" dirty="0" smtClean="0"/>
              <a:t>thank</a:t>
            </a:r>
          </a:p>
          <a:p>
            <a:r>
              <a:rPr lang="en-US" dirty="0"/>
              <a:t>authoritarian populism clothed in nationalism, also means elites in different countries must choose which kind of authoritarian leader they will support, which in turn might upend their global </a:t>
            </a:r>
            <a:r>
              <a:rPr lang="en-US" dirty="0" smtClean="0"/>
              <a:t>aspirations</a:t>
            </a:r>
          </a:p>
          <a:p>
            <a:r>
              <a:rPr lang="en-US" dirty="0"/>
              <a:t>But progressives in the U.S. also face a challenge</a:t>
            </a:r>
            <a:r>
              <a:rPr lang="en-US" dirty="0" smtClean="0"/>
              <a:t>.</a:t>
            </a:r>
          </a:p>
          <a:p>
            <a:r>
              <a:rPr lang="en-US" dirty="0"/>
              <a:t>The terrible irony is that progressives in the West have long opposed the various free trade </a:t>
            </a:r>
            <a:r>
              <a:rPr lang="en-US" dirty="0" smtClean="0"/>
              <a:t>agreements that Trump is now perhaps tearing down</a:t>
            </a:r>
          </a:p>
          <a:p>
            <a:r>
              <a:rPr lang="en-US" dirty="0"/>
              <a:t>progressives – at least those located in the U.S. -- never clearly distanced themselves from the nationalism that was part of the political unconscious of their positioning</a:t>
            </a:r>
            <a:r>
              <a:rPr lang="en-US" dirty="0" smtClean="0"/>
              <a:t>.</a:t>
            </a:r>
          </a:p>
          <a:p>
            <a:endParaRPr lang="en-US" dirty="0"/>
          </a:p>
        </p:txBody>
      </p:sp>
    </p:spTree>
    <p:extLst>
      <p:ext uri="{BB962C8B-B14F-4D97-AF65-F5344CB8AC3E}">
        <p14:creationId xmlns:p14="http://schemas.microsoft.com/office/powerpoint/2010/main" val="1294858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2535</Words>
  <Application>Microsoft Macintosh PowerPoint</Application>
  <PresentationFormat>Widescreen</PresentationFormat>
  <Paragraphs>140</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Calibri Light</vt:lpstr>
      <vt:lpstr>DengXian</vt:lpstr>
      <vt:lpstr>新細明體</vt:lpstr>
      <vt:lpstr>Arial</vt:lpstr>
      <vt:lpstr>Office Theme</vt:lpstr>
      <vt:lpstr>THE UNCOMMON COMMONS Lisa Rofel University of California, Santa Cruz</vt:lpstr>
      <vt:lpstr>The structuration of the world at the current moment</vt:lpstr>
      <vt:lpstr>Structuration of the World (continued)</vt:lpstr>
      <vt:lpstr>PowerPoint Presentation</vt:lpstr>
      <vt:lpstr>PowerPoint Presentation</vt:lpstr>
      <vt:lpstr>PowerPoint Presentation</vt:lpstr>
      <vt:lpstr>PowerPoint Presentation</vt:lpstr>
      <vt:lpstr>PowerPoint Presentation</vt:lpstr>
      <vt:lpstr>PowerPoint Presentation</vt:lpstr>
      <vt:lpstr>The So-called Rise of China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UNCOMMON COMMONS Lisa Rofel University of California, Santa Cruz</dc:title>
  <dc:creator>Microsoft Office User</dc:creator>
  <cp:lastModifiedBy>Microsoft Office User</cp:lastModifiedBy>
  <cp:revision>27</cp:revision>
  <dcterms:created xsi:type="dcterms:W3CDTF">2018-06-15T08:29:15Z</dcterms:created>
  <dcterms:modified xsi:type="dcterms:W3CDTF">2018-06-16T00:08:29Z</dcterms:modified>
</cp:coreProperties>
</file>