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6" r:id="rId13"/>
    <p:sldId id="267" r:id="rId14"/>
    <p:sldId id="268" r:id="rId15"/>
    <p:sldId id="269" r:id="rId16"/>
    <p:sldId id="270" r:id="rId17"/>
    <p:sldId id="271" r:id="rId18"/>
    <p:sldId id="272" r:id="rId19"/>
    <p:sldId id="273" r:id="rId20"/>
    <p:sldId id="274" r:id="rId21"/>
    <p:sldId id="275" r:id="rId2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6/14/2018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zh-CN" altLang="en-US" smtClean="0"/>
              <a:t>单击此处编辑母版标题样式</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DA16AA21-1863-4931-97CB-99D0A168701B}"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3772C379-9A7C-4C87-A116-CBE9F58B04C5}" type="datetimeFigureOut">
              <a:rPr lang="en-US" dirty="0"/>
              <a:t>6/14/2018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6/14/2018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lang="en-HK" altLang="zh-CN" sz="8800" b="1" dirty="0"/>
              <a:t>The Prophecy and Crisis of October</a:t>
            </a:r>
            <a:endParaRPr lang="zh-CN" altLang="en-US" sz="8800" dirty="0"/>
          </a:p>
        </p:txBody>
      </p:sp>
      <p:sp>
        <p:nvSpPr>
          <p:cNvPr id="3" name="副标题 2"/>
          <p:cNvSpPr>
            <a:spLocks noGrp="1"/>
          </p:cNvSpPr>
          <p:nvPr>
            <p:ph type="subTitle" idx="1"/>
          </p:nvPr>
        </p:nvSpPr>
        <p:spPr>
          <a:xfrm>
            <a:off x="1069848" y="5051322"/>
            <a:ext cx="9158158" cy="1386349"/>
          </a:xfrm>
        </p:spPr>
        <p:txBody>
          <a:bodyPr>
            <a:normAutofit/>
          </a:bodyPr>
          <a:lstStyle/>
          <a:p>
            <a:endParaRPr lang="en-US" altLang="zh-CN" dirty="0" smtClean="0"/>
          </a:p>
          <a:p>
            <a:pPr algn="ctr"/>
            <a:r>
              <a:rPr lang="en-US" altLang="zh-CN" dirty="0" smtClean="0">
                <a:latin typeface="Bodoni MT Black" panose="02070A03080606020203" pitchFamily="18" charset="0"/>
              </a:rPr>
              <a:t>Wang Hui</a:t>
            </a:r>
            <a:endParaRPr lang="zh-CN" altLang="en-US" dirty="0">
              <a:latin typeface="Bodoni MT Black" panose="02070A03080606020203" pitchFamily="18" charset="0"/>
            </a:endParaRPr>
          </a:p>
        </p:txBody>
      </p:sp>
    </p:spTree>
    <p:extLst>
      <p:ext uri="{BB962C8B-B14F-4D97-AF65-F5344CB8AC3E}">
        <p14:creationId xmlns:p14="http://schemas.microsoft.com/office/powerpoint/2010/main" val="3925461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6742" y="484632"/>
            <a:ext cx="9911506" cy="297033"/>
          </a:xfrm>
        </p:spPr>
        <p:txBody>
          <a:bodyPr>
            <a:normAutofit fontScale="90000"/>
          </a:bodyPr>
          <a:lstStyle/>
          <a:p>
            <a:pPr algn="ctr"/>
            <a:r>
              <a:rPr lang="en-HK" altLang="zh-CN" dirty="0"/>
              <a:t>“Democracy and </a:t>
            </a:r>
            <a:r>
              <a:rPr lang="en-HK" altLang="zh-CN" dirty="0" err="1"/>
              <a:t>Narodism</a:t>
            </a:r>
            <a:r>
              <a:rPr lang="en-HK" altLang="zh-CN" dirty="0"/>
              <a:t> in </a:t>
            </a:r>
            <a:r>
              <a:rPr lang="en-HK" altLang="zh-CN" dirty="0" smtClean="0"/>
              <a:t>China”</a:t>
            </a:r>
            <a:endParaRPr lang="zh-CN" altLang="en-US" dirty="0"/>
          </a:p>
        </p:txBody>
      </p:sp>
      <p:sp>
        <p:nvSpPr>
          <p:cNvPr id="3" name="内容占位符 2"/>
          <p:cNvSpPr>
            <a:spLocks noGrp="1"/>
          </p:cNvSpPr>
          <p:nvPr>
            <p:ph idx="1"/>
          </p:nvPr>
        </p:nvSpPr>
        <p:spPr>
          <a:xfrm>
            <a:off x="530942" y="1032387"/>
            <a:ext cx="11135031" cy="5773993"/>
          </a:xfrm>
        </p:spPr>
        <p:txBody>
          <a:bodyPr>
            <a:noAutofit/>
          </a:bodyPr>
          <a:lstStyle/>
          <a:p>
            <a:r>
              <a:rPr lang="en-HK" altLang="zh-CN" sz="2400" dirty="0"/>
              <a:t>Lenin criticized the Chinese revolutionary’s proposals for a socialist and democratic program to overcome capitalism, arguing that Sun’s perspective was utopian and populist</a:t>
            </a:r>
            <a:r>
              <a:rPr lang="en-HK" altLang="zh-CN" sz="2400" dirty="0" smtClean="0"/>
              <a:t>. </a:t>
            </a:r>
          </a:p>
          <a:p>
            <a:r>
              <a:rPr lang="en-HK" altLang="zh-CN" sz="2400" dirty="0" smtClean="0"/>
              <a:t>“The </a:t>
            </a:r>
            <a:r>
              <a:rPr lang="en-HK" altLang="zh-CN" sz="2400" dirty="0"/>
              <a:t>irony of history is that </a:t>
            </a:r>
            <a:r>
              <a:rPr lang="en-HK" altLang="zh-CN" sz="2400" dirty="0" err="1"/>
              <a:t>Narodism</a:t>
            </a:r>
            <a:r>
              <a:rPr lang="en-HK" altLang="zh-CN" sz="2400" dirty="0"/>
              <a:t>, under the guise of ‘combating capitalism’ in agriculture, champions an agrarian programme that, if fully carried out, would mean the </a:t>
            </a:r>
            <a:r>
              <a:rPr lang="en-HK" altLang="zh-CN" sz="2400" i="1" dirty="0"/>
              <a:t>most</a:t>
            </a:r>
            <a:r>
              <a:rPr lang="en-HK" altLang="zh-CN" sz="2400" dirty="0"/>
              <a:t> rapid development of capitalism in agriculture</a:t>
            </a:r>
            <a:r>
              <a:rPr lang="en-HK" altLang="zh-CN" sz="2400" dirty="0" smtClean="0"/>
              <a:t>”</a:t>
            </a:r>
          </a:p>
          <a:p>
            <a:r>
              <a:rPr lang="en-HK" altLang="zh-CN" sz="2400" dirty="0"/>
              <a:t>T</a:t>
            </a:r>
            <a:r>
              <a:rPr lang="en-HK" altLang="zh-CN" sz="2400" dirty="0" smtClean="0"/>
              <a:t>he </a:t>
            </a:r>
            <a:r>
              <a:rPr lang="en-HK" altLang="zh-CN" sz="2400" dirty="0"/>
              <a:t>October Revolution took place after the </a:t>
            </a:r>
            <a:r>
              <a:rPr lang="en-HK" altLang="zh-CN" sz="2400" dirty="0" smtClean="0"/>
              <a:t>1911 Chinese </a:t>
            </a:r>
            <a:r>
              <a:rPr lang="en-HK" altLang="zh-CN" sz="2400" dirty="0"/>
              <a:t>Revolution; consequently, the method of using a transformation in the state form to pursue socialist development can, to a very large extent, be seen as a response to Asian (e.g., </a:t>
            </a:r>
            <a:r>
              <a:rPr lang="en-HK" altLang="zh-CN" sz="2400" dirty="0" err="1"/>
              <a:t>Xinhai</a:t>
            </a:r>
            <a:r>
              <a:rPr lang="en-HK" altLang="zh-CN" sz="2400" dirty="0"/>
              <a:t>) revolution. </a:t>
            </a:r>
            <a:endParaRPr lang="en-HK" altLang="zh-CN" sz="2400" dirty="0" smtClean="0"/>
          </a:p>
          <a:p>
            <a:r>
              <a:rPr lang="zh-CN" altLang="zh-CN" sz="2400" dirty="0"/>
              <a:t> </a:t>
            </a:r>
            <a:r>
              <a:rPr lang="en-HK" altLang="zh-CN" sz="2400" dirty="0"/>
              <a:t>Lenin’s theory of the right to national self-determination (1914), and his understanding of the significance of revolution in backwards nations in the epoch of imperialism, were both developed following China’s 1911 revolution and had a close theoretical relationship to it. </a:t>
            </a:r>
            <a:endParaRPr lang="zh-CN" altLang="en-US" sz="2400" dirty="0"/>
          </a:p>
        </p:txBody>
      </p:sp>
    </p:spTree>
    <p:extLst>
      <p:ext uri="{BB962C8B-B14F-4D97-AF65-F5344CB8AC3E}">
        <p14:creationId xmlns:p14="http://schemas.microsoft.com/office/powerpoint/2010/main" val="3324265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31490" y="484632"/>
            <a:ext cx="9896758" cy="164297"/>
          </a:xfrm>
        </p:spPr>
        <p:txBody>
          <a:bodyPr>
            <a:normAutofit fontScale="90000"/>
          </a:bodyPr>
          <a:lstStyle/>
          <a:p>
            <a:pPr algn="ctr"/>
            <a:r>
              <a:rPr lang="en-US" altLang="zh-CN" dirty="0" smtClean="0"/>
              <a:t>The republic of fine </a:t>
            </a:r>
            <a:r>
              <a:rPr lang="en-US" altLang="zh-CN" dirty="0" err="1" smtClean="0"/>
              <a:t>nationlities</a:t>
            </a:r>
            <a:endParaRPr lang="zh-CN" altLang="en-US" dirty="0"/>
          </a:p>
        </p:txBody>
      </p:sp>
      <p:sp>
        <p:nvSpPr>
          <p:cNvPr id="3" name="内容占位符 2"/>
          <p:cNvSpPr>
            <a:spLocks noGrp="1"/>
          </p:cNvSpPr>
          <p:nvPr>
            <p:ph idx="1"/>
          </p:nvPr>
        </p:nvSpPr>
        <p:spPr>
          <a:xfrm>
            <a:off x="132734" y="892277"/>
            <a:ext cx="11975691" cy="5825613"/>
          </a:xfrm>
        </p:spPr>
        <p:txBody>
          <a:bodyPr>
            <a:noAutofit/>
          </a:bodyPr>
          <a:lstStyle/>
          <a:p>
            <a:r>
              <a:rPr lang="en-HK" altLang="zh-CN" sz="2400" dirty="0"/>
              <a:t>When Lenin was discussing China’s revolution, </a:t>
            </a:r>
            <a:r>
              <a:rPr lang="en-HK" altLang="zh-CN" sz="2400" dirty="0" smtClean="0"/>
              <a:t>he never supported </a:t>
            </a:r>
            <a:r>
              <a:rPr lang="en-HK" altLang="zh-CN" sz="2400" dirty="0"/>
              <a:t>the demands for the independence of Mongolia, Tibet, and the Muslim </a:t>
            </a:r>
            <a:r>
              <a:rPr lang="en-HK" altLang="zh-CN" sz="2400" dirty="0" smtClean="0"/>
              <a:t>areas. Why?</a:t>
            </a:r>
          </a:p>
          <a:p>
            <a:r>
              <a:rPr lang="en-HK" altLang="zh-CN" sz="2400" dirty="0"/>
              <a:t>First, similar to the regions inhabited by Hungarian and Czech peoples in the Austro-Hungarian empire, movements for independence in China’s border regions would in all likelihood lead to these regions falling into the hands of “more rapacious and powerful neighbours</a:t>
            </a:r>
            <a:r>
              <a:rPr lang="en-HK" altLang="zh-CN" sz="2400" dirty="0" smtClean="0"/>
              <a:t>.”</a:t>
            </a:r>
          </a:p>
          <a:p>
            <a:r>
              <a:rPr lang="en-HK" altLang="zh-CN" sz="2400" dirty="0"/>
              <a:t>Second, not only was the “level of capitalist development and general cultural level” of China’s “central regions” higher than that of the border regions, but “the bourgeois revolution and nationalist movements had already developed.” Preserving the territorial integrity of China would therefore be of benefit to the development of the revolutionary movement (and consequently also to capitalist development</a:t>
            </a:r>
            <a:r>
              <a:rPr lang="en-HK" altLang="zh-CN" sz="2400" dirty="0" smtClean="0"/>
              <a:t>).</a:t>
            </a:r>
          </a:p>
        </p:txBody>
      </p:sp>
    </p:spTree>
    <p:extLst>
      <p:ext uri="{BB962C8B-B14F-4D97-AF65-F5344CB8AC3E}">
        <p14:creationId xmlns:p14="http://schemas.microsoft.com/office/powerpoint/2010/main" val="147312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3000" y="484632"/>
            <a:ext cx="9985248" cy="636245"/>
          </a:xfrm>
        </p:spPr>
        <p:txBody>
          <a:bodyPr>
            <a:normAutofit fontScale="90000"/>
          </a:bodyPr>
          <a:lstStyle/>
          <a:p>
            <a:r>
              <a:rPr lang="en-US" altLang="zh-CN" dirty="0" smtClean="0"/>
              <a:t>Chinese communist party’s position</a:t>
            </a:r>
            <a:endParaRPr lang="zh-CN" altLang="en-US" dirty="0"/>
          </a:p>
        </p:txBody>
      </p:sp>
      <p:sp>
        <p:nvSpPr>
          <p:cNvPr id="3" name="内容占位符 2"/>
          <p:cNvSpPr>
            <a:spLocks noGrp="1"/>
          </p:cNvSpPr>
          <p:nvPr>
            <p:ph idx="1"/>
          </p:nvPr>
        </p:nvSpPr>
        <p:spPr>
          <a:xfrm>
            <a:off x="958645" y="1260987"/>
            <a:ext cx="10169603" cy="5294671"/>
          </a:xfrm>
        </p:spPr>
        <p:txBody>
          <a:bodyPr>
            <a:normAutofit fontScale="92500"/>
          </a:bodyPr>
          <a:lstStyle/>
          <a:p>
            <a:r>
              <a:rPr lang="en-HK" altLang="zh-CN" sz="2400" dirty="0"/>
              <a:t>With its establishment in 1921, the Chinese Communist Party, influenced by the </a:t>
            </a:r>
            <a:r>
              <a:rPr lang="en-HK" altLang="zh-CN" sz="2400" dirty="0" err="1"/>
              <a:t>Comintern</a:t>
            </a:r>
            <a:r>
              <a:rPr lang="en-HK" altLang="zh-CN" sz="2400" dirty="0"/>
              <a:t> and Soviet Russia, accepted national self-determination and supported the self-governance of Manchurian, Tibetan, and Hui peoples. It also advocated for the establishment of a federal state on the basic premise that it “overturn the oppression of global imperialism and achieve complete independence for the Chinese nation</a:t>
            </a:r>
            <a:r>
              <a:rPr lang="en-HK" altLang="zh-CN" sz="2400" dirty="0" smtClean="0"/>
              <a:t>”</a:t>
            </a:r>
          </a:p>
          <a:p>
            <a:r>
              <a:rPr lang="en-HK" altLang="zh-CN" sz="2400" dirty="0"/>
              <a:t>Following the Great Revolution’s failure in 1927, the Chinese Workers' and Peasants' Red Army established Soviet base areas in Jiangxi. During that time, the Chinese Communist party reaffirmed the right to self-determination as part of its constitutional program, with the right to secession being the core content for its principle of national self-determination.</a:t>
            </a:r>
            <a:r>
              <a:rPr lang="en-HK" altLang="zh-CN" sz="2400" baseline="30000" dirty="0"/>
              <a:t> </a:t>
            </a:r>
            <a:endParaRPr lang="en-HK" altLang="zh-CN" sz="2400" baseline="30000" dirty="0" smtClean="0"/>
          </a:p>
          <a:p>
            <a:r>
              <a:rPr lang="en-HK" altLang="zh-CN" sz="2400" dirty="0"/>
              <a:t>National self-determination was always a positive political value (e.g., national liberation), but Chinese revolution did not demonstrate the problem of national secession; on the contrary, the revolution emphasized the problem of the unity of the oppressed. </a:t>
            </a:r>
            <a:endParaRPr lang="zh-CN" altLang="en-US" sz="2400" dirty="0"/>
          </a:p>
          <a:p>
            <a:endParaRPr lang="zh-CN" altLang="en-US" dirty="0"/>
          </a:p>
        </p:txBody>
      </p:sp>
    </p:spTree>
    <p:extLst>
      <p:ext uri="{BB962C8B-B14F-4D97-AF65-F5344CB8AC3E}">
        <p14:creationId xmlns:p14="http://schemas.microsoft.com/office/powerpoint/2010/main" val="1125697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72496" y="484632"/>
            <a:ext cx="9955751" cy="687865"/>
          </a:xfrm>
        </p:spPr>
        <p:txBody>
          <a:bodyPr>
            <a:normAutofit fontScale="90000"/>
          </a:bodyPr>
          <a:lstStyle/>
          <a:p>
            <a:pPr algn="ctr"/>
            <a:r>
              <a:rPr lang="en-US" altLang="zh-CN" sz="4400" dirty="0" smtClean="0"/>
              <a:t>Four questions concerning socialist state</a:t>
            </a:r>
            <a:endParaRPr lang="zh-CN" altLang="en-US" sz="4400" dirty="0"/>
          </a:p>
        </p:txBody>
      </p:sp>
      <p:sp>
        <p:nvSpPr>
          <p:cNvPr id="3" name="内容占位符 2"/>
          <p:cNvSpPr>
            <a:spLocks noGrp="1"/>
          </p:cNvSpPr>
          <p:nvPr>
            <p:ph idx="1"/>
          </p:nvPr>
        </p:nvSpPr>
        <p:spPr>
          <a:xfrm>
            <a:off x="582561" y="1445342"/>
            <a:ext cx="11031794" cy="5243052"/>
          </a:xfrm>
        </p:spPr>
        <p:txBody>
          <a:bodyPr>
            <a:noAutofit/>
          </a:bodyPr>
          <a:lstStyle/>
          <a:p>
            <a:r>
              <a:rPr lang="en-HK" altLang="zh-CN" sz="2800" dirty="0"/>
              <a:t>The question of the seizure of power: should the proletarian revolution implement social self-governance via a long period of economic transformation, or should it directly exercise authority to manage the state through a violent seizure of political power</a:t>
            </a:r>
            <a:r>
              <a:rPr lang="en-HK" altLang="zh-CN" sz="2800" dirty="0" smtClean="0"/>
              <a:t>?</a:t>
            </a:r>
          </a:p>
          <a:p>
            <a:r>
              <a:rPr lang="en-HK" altLang="zh-CN" sz="2800" dirty="0"/>
              <a:t>S</a:t>
            </a:r>
            <a:r>
              <a:rPr lang="en-HK" altLang="zh-CN" sz="2800" dirty="0" smtClean="0"/>
              <a:t>hould </a:t>
            </a:r>
            <a:r>
              <a:rPr lang="en-HK" altLang="zh-CN" sz="2800" dirty="0"/>
              <a:t>the socialist state inherit the fruits of the bourgeois-democratic revolution, such as universal suffrage or a system of legislative assemblies? </a:t>
            </a:r>
            <a:endParaRPr lang="en-HK" altLang="zh-CN" sz="2800" dirty="0" smtClean="0"/>
          </a:p>
          <a:p>
            <a:r>
              <a:rPr lang="en-HK" altLang="zh-CN" sz="2800" dirty="0"/>
              <a:t>I</a:t>
            </a:r>
            <a:r>
              <a:rPr lang="en-HK" altLang="zh-CN" sz="2800" dirty="0" smtClean="0"/>
              <a:t>s </a:t>
            </a:r>
            <a:r>
              <a:rPr lang="en-HK" altLang="zh-CN" sz="2800" dirty="0"/>
              <a:t>the proletarian dictatorship a dictatorship of a governing party, or of the proletariat as a class</a:t>
            </a:r>
            <a:r>
              <a:rPr lang="en-HK" altLang="zh-CN" sz="2800" dirty="0" smtClean="0"/>
              <a:t>?</a:t>
            </a:r>
          </a:p>
          <a:p>
            <a:r>
              <a:rPr lang="en-HK" altLang="zh-CN" sz="2800" dirty="0"/>
              <a:t>The question of the transitional </a:t>
            </a:r>
            <a:r>
              <a:rPr lang="en-HK" altLang="zh-CN" sz="2800" dirty="0" smtClean="0"/>
              <a:t>period: state capitalism or socialism?</a:t>
            </a:r>
            <a:endParaRPr lang="zh-CN" altLang="en-US" sz="2800" dirty="0"/>
          </a:p>
        </p:txBody>
      </p:sp>
    </p:spTree>
    <p:extLst>
      <p:ext uri="{BB962C8B-B14F-4D97-AF65-F5344CB8AC3E}">
        <p14:creationId xmlns:p14="http://schemas.microsoft.com/office/powerpoint/2010/main" val="4088801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12606" y="484632"/>
            <a:ext cx="9815642" cy="356026"/>
          </a:xfrm>
        </p:spPr>
        <p:txBody>
          <a:bodyPr>
            <a:normAutofit fontScale="90000"/>
          </a:bodyPr>
          <a:lstStyle/>
          <a:p>
            <a:pPr algn="ctr"/>
            <a:r>
              <a:rPr lang="en-US" altLang="zh-CN" sz="4800" dirty="0" smtClean="0"/>
              <a:t>Socialistic critique of soviet revolution</a:t>
            </a:r>
            <a:endParaRPr lang="zh-CN" altLang="en-US" sz="4800" dirty="0"/>
          </a:p>
        </p:txBody>
      </p:sp>
      <p:sp>
        <p:nvSpPr>
          <p:cNvPr id="3" name="内容占位符 2"/>
          <p:cNvSpPr>
            <a:spLocks noGrp="1"/>
          </p:cNvSpPr>
          <p:nvPr>
            <p:ph idx="1"/>
          </p:nvPr>
        </p:nvSpPr>
        <p:spPr>
          <a:xfrm>
            <a:off x="597310" y="1165123"/>
            <a:ext cx="11194025" cy="5449529"/>
          </a:xfrm>
        </p:spPr>
        <p:txBody>
          <a:bodyPr>
            <a:normAutofit fontScale="70000" lnSpcReduction="20000"/>
          </a:bodyPr>
          <a:lstStyle/>
          <a:p>
            <a:r>
              <a:rPr lang="en-HK" altLang="zh-CN" sz="4100" dirty="0"/>
              <a:t>In </a:t>
            </a:r>
            <a:r>
              <a:rPr lang="en-HK" altLang="zh-CN" sz="4100" dirty="0" err="1"/>
              <a:t>Kautsky's</a:t>
            </a:r>
            <a:r>
              <a:rPr lang="en-HK" altLang="zh-CN" sz="4100" dirty="0"/>
              <a:t> view, the victory of the October Revolution and the failure of the Paris Commune were simply because the former gained the support of the peasants, whereas the latter had no way of forming links with the </a:t>
            </a:r>
            <a:r>
              <a:rPr lang="en-HK" altLang="zh-CN" sz="4100" dirty="0" smtClean="0"/>
              <a:t>peasantry.</a:t>
            </a:r>
          </a:p>
          <a:p>
            <a:r>
              <a:rPr lang="en-HK" altLang="zh-CN" sz="4100" dirty="0"/>
              <a:t>Luxemburg believed that although “the direct, immediate seizure and distribution of the land by the peasants” was an effective policy for strengthening the socialist government, its negative side lay in the fact that “the direct seizure of the land by the peasants has in general nothing at all in common with socialist economy</a:t>
            </a:r>
            <a:r>
              <a:rPr lang="en-HK" altLang="zh-CN" sz="4100" dirty="0" smtClean="0"/>
              <a:t>”.</a:t>
            </a:r>
          </a:p>
          <a:p>
            <a:r>
              <a:rPr lang="en-HK" altLang="zh-CN" sz="4100" dirty="0" smtClean="0"/>
              <a:t>Luxemburg </a:t>
            </a:r>
            <a:r>
              <a:rPr lang="en-HK" altLang="zh-CN" sz="4100" dirty="0"/>
              <a:t>shared with other members of social-democratic parties the criticism that the Bolsheviks lacked an understanding of and respect </a:t>
            </a:r>
            <a:r>
              <a:rPr lang="en-US" altLang="zh-CN" sz="4100" dirty="0"/>
              <a:t>for</a:t>
            </a:r>
            <a:r>
              <a:rPr lang="en-HK" altLang="zh-CN" sz="4100" dirty="0"/>
              <a:t> </a:t>
            </a:r>
            <a:r>
              <a:rPr lang="en-HK" altLang="zh-CN" sz="4100" dirty="0" err="1" smtClean="0"/>
              <a:t>democracy:</a:t>
            </a:r>
            <a:r>
              <a:rPr lang="en-HK" altLang="zh-CN" sz="4100" dirty="0" err="1"/>
              <a:t>the</a:t>
            </a:r>
            <a:r>
              <a:rPr lang="en-HK" altLang="zh-CN" sz="4100" dirty="0"/>
              <a:t> proletarian dictatorship was no longer the dictatorship of a class, but rather the dictatorship of a governing party or a small minority of leaders over a class.</a:t>
            </a:r>
            <a:endParaRPr lang="zh-CN" altLang="zh-CN" sz="4100" dirty="0"/>
          </a:p>
          <a:p>
            <a:endParaRPr lang="zh-CN" altLang="zh-CN" sz="3600" dirty="0"/>
          </a:p>
          <a:p>
            <a:endParaRPr lang="zh-CN" altLang="en-US" dirty="0"/>
          </a:p>
        </p:txBody>
      </p:sp>
    </p:spTree>
    <p:extLst>
      <p:ext uri="{BB962C8B-B14F-4D97-AF65-F5344CB8AC3E}">
        <p14:creationId xmlns:p14="http://schemas.microsoft.com/office/powerpoint/2010/main" val="395785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01994" y="-437143"/>
            <a:ext cx="9963715" cy="1793995"/>
          </a:xfrm>
        </p:spPr>
        <p:txBody>
          <a:bodyPr/>
          <a:lstStyle/>
          <a:p>
            <a:r>
              <a:rPr lang="en-US" altLang="zh-CN" dirty="0" smtClean="0"/>
              <a:t>Conditions for Chinese revolution</a:t>
            </a:r>
            <a:endParaRPr lang="zh-CN" altLang="en-US" dirty="0"/>
          </a:p>
        </p:txBody>
      </p:sp>
      <p:sp>
        <p:nvSpPr>
          <p:cNvPr id="3" name="内容占位符 2"/>
          <p:cNvSpPr>
            <a:spLocks noGrp="1"/>
          </p:cNvSpPr>
          <p:nvPr>
            <p:ph idx="1"/>
          </p:nvPr>
        </p:nvSpPr>
        <p:spPr>
          <a:xfrm>
            <a:off x="619432" y="884904"/>
            <a:ext cx="11371007" cy="5287296"/>
          </a:xfrm>
        </p:spPr>
        <p:txBody>
          <a:bodyPr>
            <a:noAutofit/>
          </a:bodyPr>
          <a:lstStyle/>
          <a:p>
            <a:r>
              <a:rPr lang="en-HK" altLang="zh-CN" sz="2400" dirty="0"/>
              <a:t>Maurice </a:t>
            </a:r>
            <a:r>
              <a:rPr lang="en-HK" altLang="zh-CN" sz="2400" dirty="0" err="1"/>
              <a:t>Meisner</a:t>
            </a:r>
            <a:r>
              <a:rPr lang="en-HK" altLang="zh-CN" sz="2400" dirty="0"/>
              <a:t> has pointed out a fundamental feature of Chinese society, namely the weakness of its social classes: “[there existed in China] a weak bourgeoisie and an even weaker proletariat. But it was not only the modern classes who were puny; the modern Chinese historical situation was marked by the weakness of all social classes</a:t>
            </a:r>
            <a:r>
              <a:rPr lang="en-HK" altLang="zh-CN" sz="2400" dirty="0" smtClean="0"/>
              <a:t>.”</a:t>
            </a:r>
          </a:p>
          <a:p>
            <a:r>
              <a:rPr lang="en-HK" altLang="zh-CN" sz="2400" dirty="0"/>
              <a:t>As a result, the basic route for the Chinese revolution became the use of active methods like high-level organization and politicization in order to transform formerly weak levels of society into radically new subjects, far exceeding their structural weakness</a:t>
            </a:r>
            <a:r>
              <a:rPr lang="en-HK" altLang="zh-CN" sz="2400" dirty="0" smtClean="0"/>
              <a:t>.</a:t>
            </a:r>
          </a:p>
          <a:p>
            <a:r>
              <a:rPr lang="en-HK" altLang="zh-CN" sz="2400" dirty="0" smtClean="0"/>
              <a:t> </a:t>
            </a:r>
            <a:r>
              <a:rPr lang="en-HK" altLang="zh-CN" sz="2400" dirty="0"/>
              <a:t>The fundamental conditions for this kind of transformation included the following elements: a political party that had the conquest of power as its ultimate goal, a social movement that produced new kinds of revolutionary classes through the struggle for land revolution, a political-military force that was capable of organizing the key elements of these struggles, and a global perspective that was capable of linking the struggle to destroy feudal social relations inside China together with the global anti-colonial struggle.</a:t>
            </a:r>
            <a:endParaRPr lang="zh-CN" altLang="en-US" sz="2400" dirty="0"/>
          </a:p>
        </p:txBody>
      </p:sp>
    </p:spTree>
    <p:extLst>
      <p:ext uri="{BB962C8B-B14F-4D97-AF65-F5344CB8AC3E}">
        <p14:creationId xmlns:p14="http://schemas.microsoft.com/office/powerpoint/2010/main" val="3705219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61534" y="484632"/>
            <a:ext cx="9166713" cy="223291"/>
          </a:xfrm>
        </p:spPr>
        <p:txBody>
          <a:bodyPr>
            <a:normAutofit fontScale="90000"/>
          </a:bodyPr>
          <a:lstStyle/>
          <a:p>
            <a:r>
              <a:rPr lang="en-US" altLang="zh-CN" dirty="0" smtClean="0"/>
              <a:t>The long Chinese revolution</a:t>
            </a:r>
            <a:endParaRPr lang="zh-CN" altLang="en-US" dirty="0"/>
          </a:p>
        </p:txBody>
      </p:sp>
      <p:sp>
        <p:nvSpPr>
          <p:cNvPr id="3" name="内容占位符 2"/>
          <p:cNvSpPr>
            <a:spLocks noGrp="1"/>
          </p:cNvSpPr>
          <p:nvPr>
            <p:ph idx="1"/>
          </p:nvPr>
        </p:nvSpPr>
        <p:spPr>
          <a:xfrm>
            <a:off x="589935" y="1091381"/>
            <a:ext cx="11208775" cy="5538019"/>
          </a:xfrm>
        </p:spPr>
        <p:txBody>
          <a:bodyPr>
            <a:normAutofit lnSpcReduction="10000"/>
          </a:bodyPr>
          <a:lstStyle/>
          <a:p>
            <a:r>
              <a:rPr lang="en-US" altLang="zh-CN" sz="2400" dirty="0"/>
              <a:t>T</a:t>
            </a:r>
            <a:r>
              <a:rPr lang="en-HK" altLang="zh-CN" sz="2400" dirty="0" smtClean="0"/>
              <a:t>he </a:t>
            </a:r>
            <a:r>
              <a:rPr lang="en-HK" altLang="zh-CN" sz="2400" dirty="0"/>
              <a:t>Chinese Revolution took place in a society where there was some level of industry but which was still fundamentally an agrarian society. Although the Chinese Revolution had a close link with the strength of the urban proletariat, it fundamentally had the peasant masses as its base. </a:t>
            </a:r>
            <a:endParaRPr lang="en-HK" altLang="zh-CN" sz="2400" dirty="0" smtClean="0"/>
          </a:p>
          <a:p>
            <a:r>
              <a:rPr lang="en-HK" altLang="zh-CN" sz="2400" dirty="0"/>
              <a:t>A key premise for the peasant masses becoming the main military force of the Chinese Revolution was the transformation of the Communist Party from being an organization that took the city as its primary locus to being one that took work in the countryside as its key focus</a:t>
            </a:r>
            <a:r>
              <a:rPr lang="en-HK" altLang="zh-CN" sz="2400" dirty="0" smtClean="0"/>
              <a:t>.</a:t>
            </a:r>
          </a:p>
          <a:p>
            <a:r>
              <a:rPr lang="en-US" altLang="zh-CN" sz="2400" dirty="0"/>
              <a:t>B</a:t>
            </a:r>
            <a:r>
              <a:rPr lang="en-HK" altLang="zh-CN" sz="2400" dirty="0" err="1" smtClean="0"/>
              <a:t>ecause</a:t>
            </a:r>
            <a:r>
              <a:rPr lang="en-HK" altLang="zh-CN" sz="2400" dirty="0" smtClean="0"/>
              <a:t> </a:t>
            </a:r>
            <a:r>
              <a:rPr lang="en-HK" altLang="zh-CN" sz="2400" dirty="0"/>
              <a:t>of the weakness of social classes in China, the bourgeoisie and the landlord class had no means by which to grasp the economic lifelines in order to lead social changes; quite the contrary, they entered into alliances with the state and the forces of imperialism as well as other military forces in order to seek advantage and project their own interests. </a:t>
            </a:r>
            <a:endParaRPr lang="en-HK" altLang="zh-CN" sz="2400" dirty="0" smtClean="0"/>
          </a:p>
          <a:p>
            <a:r>
              <a:rPr lang="en-HK" altLang="zh-CN" sz="2400" dirty="0" smtClean="0"/>
              <a:t>As </a:t>
            </a:r>
            <a:r>
              <a:rPr lang="en-HK" altLang="zh-CN" sz="2400" dirty="0"/>
              <a:t>a result, the problem of political sovereignty, or one might say the problem of capturing political power, would necessarily become a key problem for the Chinese Revolution. </a:t>
            </a:r>
            <a:r>
              <a:rPr lang="en-HK" altLang="zh-CN" sz="2400" dirty="0" smtClean="0"/>
              <a:t> A long state building process from 1931 in Jiangxi</a:t>
            </a:r>
            <a:r>
              <a:rPr lang="zh-CN" altLang="en-US" sz="2400" dirty="0" smtClean="0"/>
              <a:t>（</a:t>
            </a:r>
            <a:r>
              <a:rPr lang="en-US" altLang="zh-CN" sz="2400" dirty="0" smtClean="0"/>
              <a:t>first soviet republic</a:t>
            </a:r>
            <a:r>
              <a:rPr lang="zh-CN" altLang="en-US" sz="2400" dirty="0" smtClean="0"/>
              <a:t>）</a:t>
            </a:r>
            <a:r>
              <a:rPr lang="en-HK" altLang="zh-CN" sz="2400" dirty="0" smtClean="0"/>
              <a:t>.</a:t>
            </a:r>
            <a:endParaRPr lang="zh-CN" altLang="zh-CN" sz="2400" dirty="0"/>
          </a:p>
          <a:p>
            <a:endParaRPr lang="en-HK" altLang="zh-CN" dirty="0" smtClean="0"/>
          </a:p>
          <a:p>
            <a:endParaRPr lang="zh-CN" altLang="en-US" dirty="0"/>
          </a:p>
        </p:txBody>
      </p:sp>
    </p:spTree>
    <p:extLst>
      <p:ext uri="{BB962C8B-B14F-4D97-AF65-F5344CB8AC3E}">
        <p14:creationId xmlns:p14="http://schemas.microsoft.com/office/powerpoint/2010/main" val="2676604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4728" y="484632"/>
            <a:ext cx="9793519" cy="518258"/>
          </a:xfrm>
        </p:spPr>
        <p:txBody>
          <a:bodyPr>
            <a:normAutofit fontScale="90000"/>
          </a:bodyPr>
          <a:lstStyle/>
          <a:p>
            <a:r>
              <a:rPr lang="en-US" altLang="zh-CN" dirty="0" smtClean="0"/>
              <a:t>People’s war</a:t>
            </a:r>
            <a:endParaRPr lang="zh-CN" altLang="en-US" dirty="0"/>
          </a:p>
        </p:txBody>
      </p:sp>
      <p:sp>
        <p:nvSpPr>
          <p:cNvPr id="3" name="内容占位符 2"/>
          <p:cNvSpPr>
            <a:spLocks noGrp="1"/>
          </p:cNvSpPr>
          <p:nvPr>
            <p:ph idx="1"/>
          </p:nvPr>
        </p:nvSpPr>
        <p:spPr>
          <a:xfrm>
            <a:off x="730045" y="1236505"/>
            <a:ext cx="10331835" cy="5208540"/>
          </a:xfrm>
        </p:spPr>
        <p:txBody>
          <a:bodyPr>
            <a:normAutofit lnSpcReduction="10000"/>
          </a:bodyPr>
          <a:lstStyle/>
          <a:p>
            <a:r>
              <a:rPr lang="en-HK" altLang="zh-CN" dirty="0"/>
              <a:t>People's War is not a purely military concept, but is rather a political category, it is a process of creating new political subjects, and is also a process of creating political structures and forms of self-expression that are adequate to this political subject</a:t>
            </a:r>
            <a:r>
              <a:rPr lang="en-HK" altLang="zh-CN" dirty="0" smtClean="0"/>
              <a:t>.</a:t>
            </a:r>
          </a:p>
          <a:p>
            <a:r>
              <a:rPr lang="en-HK" altLang="zh-CN" dirty="0"/>
              <a:t>In fact, before the establishment of the People's Republic of China in 1949, the Chinese Communist Party and its local organs of political power had already completed land reform in twenty percent of the country. </a:t>
            </a:r>
            <a:endParaRPr lang="en-HK" altLang="zh-CN" dirty="0" smtClean="0"/>
          </a:p>
          <a:p>
            <a:r>
              <a:rPr lang="en-HK" altLang="zh-CN" dirty="0"/>
              <a:t>During the course of People's War, the party merged with the army and red political power, it amalgamated with the peasant masses as a result of land reform, and witnessed a transformation of the relationships between the party and other political parties as well as with other social layers and their political representatives</a:t>
            </a:r>
            <a:r>
              <a:rPr lang="en-HK" altLang="zh-CN" dirty="0" smtClean="0"/>
              <a:t>.</a:t>
            </a:r>
          </a:p>
          <a:p>
            <a:r>
              <a:rPr lang="en-HK" altLang="zh-CN" dirty="0"/>
              <a:t>The amalgamation of party and military, the merging of the party with the peasant movements and land reform through the military, the management of economic life by the party and the Soviet area governments under its leadership, and the cultural movements that were initiated by the party in its mass work not only transformed the specific content of the revolution and its central task, but also, by means of the multivalent amalgamation of the party, military, political power, and peasant movements, created a radically new, revolutionary political subject.</a:t>
            </a:r>
            <a:endParaRPr lang="zh-CN" altLang="en-US" dirty="0"/>
          </a:p>
        </p:txBody>
      </p:sp>
    </p:spTree>
    <p:extLst>
      <p:ext uri="{BB962C8B-B14F-4D97-AF65-F5344CB8AC3E}">
        <p14:creationId xmlns:p14="http://schemas.microsoft.com/office/powerpoint/2010/main" val="1687573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12606" y="484632"/>
            <a:ext cx="9815642" cy="488762"/>
          </a:xfrm>
        </p:spPr>
        <p:txBody>
          <a:bodyPr>
            <a:normAutofit fontScale="90000"/>
          </a:bodyPr>
          <a:lstStyle/>
          <a:p>
            <a:pPr algn="ctr"/>
            <a:r>
              <a:rPr lang="en-US" altLang="zh-CN" dirty="0" err="1" smtClean="0"/>
              <a:t>Comparrisons</a:t>
            </a:r>
            <a:r>
              <a:rPr lang="en-US" altLang="zh-CN" dirty="0" smtClean="0"/>
              <a:t> </a:t>
            </a:r>
            <a:endParaRPr lang="zh-CN" altLang="en-US" dirty="0"/>
          </a:p>
        </p:txBody>
      </p:sp>
      <p:sp>
        <p:nvSpPr>
          <p:cNvPr id="3" name="内容占位符 2"/>
          <p:cNvSpPr>
            <a:spLocks noGrp="1"/>
          </p:cNvSpPr>
          <p:nvPr>
            <p:ph idx="1"/>
          </p:nvPr>
        </p:nvSpPr>
        <p:spPr>
          <a:xfrm>
            <a:off x="752167" y="1150374"/>
            <a:ext cx="11002297" cy="5021826"/>
          </a:xfrm>
        </p:spPr>
        <p:txBody>
          <a:bodyPr>
            <a:normAutofit/>
          </a:bodyPr>
          <a:lstStyle/>
          <a:p>
            <a:r>
              <a:rPr lang="en-HK" altLang="zh-CN" sz="2400" dirty="0"/>
              <a:t>T</a:t>
            </a:r>
            <a:r>
              <a:rPr lang="en-HK" altLang="zh-CN" sz="2400" dirty="0" smtClean="0"/>
              <a:t>he </a:t>
            </a:r>
            <a:r>
              <a:rPr lang="en-HK" altLang="zh-CN" sz="2400" dirty="0"/>
              <a:t>Paris Commune and the October Revolution took place in the economic and political centres of Russia and France, whereas the practice of People's Democratic Dictatorship under conditions of People's War emerged in remote villages far removed from the centres of </a:t>
            </a:r>
            <a:r>
              <a:rPr lang="en-HK" altLang="zh-CN" sz="2400" dirty="0" smtClean="0"/>
              <a:t>power</a:t>
            </a:r>
          </a:p>
          <a:p>
            <a:r>
              <a:rPr lang="en-HK" altLang="zh-CN" sz="2400" dirty="0" smtClean="0"/>
              <a:t>The </a:t>
            </a:r>
            <a:r>
              <a:rPr lang="en-HK" altLang="zh-CN" sz="2400" dirty="0"/>
              <a:t>Chinese Revolution had to transform the peasantry into the subject of the revolutionary people, and this historical destiny signifies that the revolution could not naturally and spontaneously develop from the class characteristics and demands of the working class and the peasantry, but had to pass through military struggle, political struggle, the struggle for production, as well as a struggle in life in order to transform the class characteristics and demands of its participants. </a:t>
            </a:r>
            <a:endParaRPr lang="en-HK" altLang="zh-CN" sz="2400" dirty="0" smtClean="0"/>
          </a:p>
          <a:p>
            <a:r>
              <a:rPr lang="en-HK" altLang="zh-CN" sz="2400" dirty="0" smtClean="0"/>
              <a:t>This </a:t>
            </a:r>
            <a:r>
              <a:rPr lang="en-HK" altLang="zh-CN" sz="2400" dirty="0"/>
              <a:t>was a historical process involving a high degree of politicization. </a:t>
            </a:r>
            <a:endParaRPr lang="zh-CN" altLang="zh-CN" sz="2400" dirty="0"/>
          </a:p>
          <a:p>
            <a:endParaRPr lang="zh-CN" altLang="en-US" dirty="0"/>
          </a:p>
        </p:txBody>
      </p:sp>
    </p:spTree>
    <p:extLst>
      <p:ext uri="{BB962C8B-B14F-4D97-AF65-F5344CB8AC3E}">
        <p14:creationId xmlns:p14="http://schemas.microsoft.com/office/powerpoint/2010/main" val="2989212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90484" y="484632"/>
            <a:ext cx="9837764" cy="289658"/>
          </a:xfrm>
        </p:spPr>
        <p:txBody>
          <a:bodyPr>
            <a:normAutofit fontScale="90000"/>
          </a:bodyPr>
          <a:lstStyle/>
          <a:p>
            <a:pPr algn="ctr"/>
            <a:r>
              <a:rPr lang="en-US" altLang="zh-CN" dirty="0" smtClean="0"/>
              <a:t>The party </a:t>
            </a:r>
            <a:endParaRPr lang="zh-CN" altLang="en-US" dirty="0"/>
          </a:p>
        </p:txBody>
      </p:sp>
      <p:sp>
        <p:nvSpPr>
          <p:cNvPr id="3" name="内容占位符 2"/>
          <p:cNvSpPr>
            <a:spLocks noGrp="1"/>
          </p:cNvSpPr>
          <p:nvPr>
            <p:ph idx="1"/>
          </p:nvPr>
        </p:nvSpPr>
        <p:spPr>
          <a:xfrm>
            <a:off x="1039761" y="1106129"/>
            <a:ext cx="10088487" cy="5464277"/>
          </a:xfrm>
        </p:spPr>
        <p:txBody>
          <a:bodyPr>
            <a:normAutofit lnSpcReduction="10000"/>
          </a:bodyPr>
          <a:lstStyle/>
          <a:p>
            <a:r>
              <a:rPr lang="en-HK" altLang="zh-CN" dirty="0"/>
              <a:t> </a:t>
            </a:r>
            <a:r>
              <a:rPr lang="en-HK" altLang="zh-CN" sz="2400" dirty="0"/>
              <a:t>Can we replicate Luxemburg's position, and believe that this dictatorship was not a dictatorship exercised by the people or by a class, but was a dictatorship of a party, or even by the leader of a </a:t>
            </a:r>
            <a:r>
              <a:rPr lang="en-US" altLang="zh-CN" sz="2400" dirty="0"/>
              <a:t>minority </a:t>
            </a:r>
            <a:r>
              <a:rPr lang="en-HK" altLang="zh-CN" sz="2400" dirty="0"/>
              <a:t>party? </a:t>
            </a:r>
            <a:endParaRPr lang="en-HK" altLang="zh-CN" sz="2400" dirty="0" smtClean="0"/>
          </a:p>
          <a:p>
            <a:r>
              <a:rPr lang="en-HK" altLang="zh-CN" sz="2400" dirty="0"/>
              <a:t>T</a:t>
            </a:r>
            <a:r>
              <a:rPr lang="en-HK" altLang="zh-CN" sz="2400" dirty="0" smtClean="0"/>
              <a:t>his </a:t>
            </a:r>
            <a:r>
              <a:rPr lang="en-HK" altLang="zh-CN" sz="2400" dirty="0"/>
              <a:t>party, having been formed through People’s War, </a:t>
            </a:r>
            <a:r>
              <a:rPr lang="en-HK" altLang="zh-CN" sz="2400" dirty="0" smtClean="0"/>
              <a:t>was a </a:t>
            </a:r>
            <a:r>
              <a:rPr lang="en-HK" altLang="zh-CN" sz="2400" dirty="0"/>
              <a:t>“super-party”, possessing key elements superseding the logic of a political </a:t>
            </a:r>
            <a:r>
              <a:rPr lang="en-HK" altLang="zh-CN" sz="2400" dirty="0" smtClean="0"/>
              <a:t>party. </a:t>
            </a:r>
          </a:p>
          <a:p>
            <a:r>
              <a:rPr lang="en-HK" altLang="zh-CN" sz="2400" dirty="0" smtClean="0"/>
              <a:t>A </a:t>
            </a:r>
            <a:r>
              <a:rPr lang="en-HK" altLang="zh-CN" sz="2400" dirty="0"/>
              <a:t>“super-party</a:t>
            </a:r>
            <a:r>
              <a:rPr lang="en-HK" altLang="zh-CN" sz="2400" dirty="0" smtClean="0"/>
              <a:t>” means </a:t>
            </a:r>
            <a:r>
              <a:rPr lang="en-HK" altLang="zh-CN" sz="2400" dirty="0"/>
              <a:t>that this party was not prepared to share political power with other parties within a constitutional framework, but rather through its own mass character came to organically constitute its “democratic dictatorship”. </a:t>
            </a:r>
            <a:endParaRPr lang="en-HK" altLang="zh-CN" sz="2400" dirty="0" smtClean="0"/>
          </a:p>
          <a:p>
            <a:r>
              <a:rPr lang="en-HK" altLang="zh-CN" sz="2400" dirty="0" smtClean="0"/>
              <a:t>The elements--</a:t>
            </a:r>
            <a:r>
              <a:rPr lang="en-HK" altLang="zh-CN" sz="2400" dirty="0"/>
              <a:t>the mutual amalgamation of the Communist Party and mass movements, the movement to build the country, the military struggle, the struggle for production, and the mass line of “going from the masses to the masses</a:t>
            </a:r>
            <a:r>
              <a:rPr lang="en-HK" altLang="zh-CN" sz="2400" dirty="0" smtClean="0"/>
              <a:t>”-- </a:t>
            </a:r>
            <a:r>
              <a:rPr lang="en-HK" altLang="zh-CN" sz="2400" dirty="0"/>
              <a:t>made the Chinese Communist Party not simply a vanguard party, but also a mass movement itself. </a:t>
            </a:r>
            <a:endParaRPr lang="en-HK" altLang="zh-CN" sz="2400" dirty="0" smtClean="0"/>
          </a:p>
        </p:txBody>
      </p:sp>
    </p:spTree>
    <p:extLst>
      <p:ext uri="{BB962C8B-B14F-4D97-AF65-F5344CB8AC3E}">
        <p14:creationId xmlns:p14="http://schemas.microsoft.com/office/powerpoint/2010/main" val="351903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05232" y="484632"/>
            <a:ext cx="9823016" cy="820600"/>
          </a:xfrm>
        </p:spPr>
        <p:txBody>
          <a:bodyPr>
            <a:normAutofit fontScale="90000"/>
          </a:bodyPr>
          <a:lstStyle/>
          <a:p>
            <a:pPr algn="ctr"/>
            <a:r>
              <a:rPr lang="en-US" altLang="zh-CN" dirty="0" err="1" smtClean="0"/>
              <a:t>Eisenstadt</a:t>
            </a:r>
            <a:r>
              <a:rPr lang="en-US" altLang="zh-CN" dirty="0" smtClean="0"/>
              <a:t> Hypothesis</a:t>
            </a:r>
            <a:endParaRPr lang="zh-CN" altLang="en-US" dirty="0"/>
          </a:p>
        </p:txBody>
      </p:sp>
      <p:sp>
        <p:nvSpPr>
          <p:cNvPr id="3" name="内容占位符 2"/>
          <p:cNvSpPr>
            <a:spLocks noGrp="1"/>
          </p:cNvSpPr>
          <p:nvPr>
            <p:ph idx="1"/>
          </p:nvPr>
        </p:nvSpPr>
        <p:spPr>
          <a:xfrm>
            <a:off x="988142" y="1135627"/>
            <a:ext cx="10140106" cy="5036574"/>
          </a:xfrm>
        </p:spPr>
        <p:txBody>
          <a:bodyPr>
            <a:normAutofit lnSpcReduction="10000"/>
          </a:bodyPr>
          <a:lstStyle/>
          <a:p>
            <a:pPr marL="0" indent="0">
              <a:buNone/>
            </a:pPr>
            <a:r>
              <a:rPr lang="en-US" altLang="zh-CN" dirty="0"/>
              <a:t> </a:t>
            </a:r>
            <a:endParaRPr lang="en-US" altLang="zh-CN" dirty="0" smtClean="0"/>
          </a:p>
          <a:p>
            <a:r>
              <a:rPr lang="en-US" altLang="zh-CN" sz="2400" dirty="0" smtClean="0"/>
              <a:t>All </a:t>
            </a:r>
            <a:r>
              <a:rPr lang="en-US" altLang="zh-CN" sz="2400" dirty="0"/>
              <a:t>revolutions(American, French, Russian and Chinese) happened in Axial Civilizations with   different value orientations: this world and other world.</a:t>
            </a:r>
          </a:p>
          <a:p>
            <a:r>
              <a:rPr lang="en-US" altLang="zh-CN" sz="2400" dirty="0" smtClean="0"/>
              <a:t>The </a:t>
            </a:r>
            <a:r>
              <a:rPr lang="en-US" altLang="zh-CN" sz="2400" dirty="0"/>
              <a:t>internal differences within modernity was in between Europe and North America in 19</a:t>
            </a:r>
            <a:r>
              <a:rPr lang="en-US" altLang="zh-CN" sz="2400" baseline="30000" dirty="0"/>
              <a:t>th</a:t>
            </a:r>
            <a:r>
              <a:rPr lang="en-US" altLang="zh-CN" sz="2400" dirty="0"/>
              <a:t> </a:t>
            </a:r>
            <a:r>
              <a:rPr lang="en-US" altLang="zh-CN" sz="2400" dirty="0" smtClean="0"/>
              <a:t>century</a:t>
            </a:r>
          </a:p>
          <a:p>
            <a:r>
              <a:rPr lang="en-US" altLang="zh-CN" sz="2400" dirty="0" smtClean="0"/>
              <a:t>Only after Chinese revolution, Indian </a:t>
            </a:r>
            <a:r>
              <a:rPr lang="en-US" altLang="zh-CN" sz="2400" dirty="0" err="1" smtClean="0"/>
              <a:t>indepence</a:t>
            </a:r>
            <a:r>
              <a:rPr lang="en-US" altLang="zh-CN" sz="2400" dirty="0" smtClean="0"/>
              <a:t> and other reforms, the features of multiple </a:t>
            </a:r>
            <a:r>
              <a:rPr lang="en-US" altLang="zh-CN" sz="2400" dirty="0" err="1" smtClean="0"/>
              <a:t>modernities</a:t>
            </a:r>
            <a:r>
              <a:rPr lang="en-US" altLang="zh-CN" sz="2400" dirty="0" smtClean="0"/>
              <a:t> were able to take shape</a:t>
            </a:r>
          </a:p>
          <a:p>
            <a:r>
              <a:rPr lang="en-US" altLang="zh-CN" sz="2400" dirty="0" smtClean="0"/>
              <a:t>The distinctions </a:t>
            </a:r>
            <a:r>
              <a:rPr lang="en-US" altLang="zh-CN" sz="2400" dirty="0" err="1" smtClean="0"/>
              <a:t>beween</a:t>
            </a:r>
            <a:r>
              <a:rPr lang="en-US" altLang="zh-CN" sz="2400" dirty="0" smtClean="0"/>
              <a:t> early revolutions and late revolutions not only shows the different political and economic conditions, but also shows differences in cultural and civilizational orientations</a:t>
            </a:r>
          </a:p>
          <a:p>
            <a:r>
              <a:rPr lang="en-US" altLang="zh-CN" sz="2400" dirty="0" smtClean="0"/>
              <a:t>Revolutions could only happens under the huge impact from foreign powers within the </a:t>
            </a:r>
            <a:r>
              <a:rPr lang="en-US" altLang="zh-CN" sz="2400" dirty="0" err="1" smtClean="0"/>
              <a:t>expansional</a:t>
            </a:r>
            <a:r>
              <a:rPr lang="en-US" altLang="zh-CN" sz="2400" dirty="0" smtClean="0"/>
              <a:t> world order of capitalism and imperialism</a:t>
            </a:r>
            <a:endParaRPr lang="zh-CN" altLang="zh-CN" sz="2400" dirty="0"/>
          </a:p>
          <a:p>
            <a:endParaRPr lang="zh-CN" altLang="en-US" sz="2400" dirty="0"/>
          </a:p>
        </p:txBody>
      </p:sp>
    </p:spTree>
    <p:extLst>
      <p:ext uri="{BB962C8B-B14F-4D97-AF65-F5344CB8AC3E}">
        <p14:creationId xmlns:p14="http://schemas.microsoft.com/office/powerpoint/2010/main" val="4109649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93722" y="484632"/>
            <a:ext cx="9734525" cy="319155"/>
          </a:xfrm>
        </p:spPr>
        <p:txBody>
          <a:bodyPr>
            <a:normAutofit fontScale="90000"/>
          </a:bodyPr>
          <a:lstStyle/>
          <a:p>
            <a:r>
              <a:rPr lang="en-US" altLang="zh-CN" sz="4400" dirty="0" smtClean="0"/>
              <a:t>The PEOPLE AND ITS “DEMOCRATIC DICTATIOSHIP”</a:t>
            </a:r>
            <a:endParaRPr lang="zh-CN" altLang="en-US" sz="4400" dirty="0"/>
          </a:p>
        </p:txBody>
      </p:sp>
      <p:sp>
        <p:nvSpPr>
          <p:cNvPr id="3" name="内容占位符 2"/>
          <p:cNvSpPr>
            <a:spLocks noGrp="1"/>
          </p:cNvSpPr>
          <p:nvPr>
            <p:ph idx="1"/>
          </p:nvPr>
        </p:nvSpPr>
        <p:spPr>
          <a:xfrm>
            <a:off x="449825" y="1135626"/>
            <a:ext cx="11312013" cy="5036574"/>
          </a:xfrm>
        </p:spPr>
        <p:txBody>
          <a:bodyPr>
            <a:normAutofit/>
          </a:bodyPr>
          <a:lstStyle/>
          <a:p>
            <a:r>
              <a:rPr lang="en-HK" altLang="zh-CN" sz="2400" dirty="0"/>
              <a:t>The political concept of the “People” must also be understood </a:t>
            </a:r>
            <a:r>
              <a:rPr lang="en-US" altLang="zh-CN" sz="2400" dirty="0"/>
              <a:t>by connecting it</a:t>
            </a:r>
            <a:r>
              <a:rPr lang="en-HK" altLang="zh-CN" sz="2400" dirty="0"/>
              <a:t> to</a:t>
            </a:r>
            <a:r>
              <a:rPr lang="en-US" altLang="zh-CN" sz="2400" dirty="0"/>
              <a:t> the</a:t>
            </a:r>
            <a:r>
              <a:rPr lang="en-HK" altLang="zh-CN" sz="2400" dirty="0"/>
              <a:t> People</a:t>
            </a:r>
            <a:r>
              <a:rPr lang="en-US" altLang="zh-CN" sz="2400" dirty="0"/>
              <a:t>’</a:t>
            </a:r>
            <a:r>
              <a:rPr lang="en-HK" altLang="zh-CN" sz="2400" dirty="0"/>
              <a:t>s War. </a:t>
            </a:r>
            <a:endParaRPr lang="en-HK" altLang="zh-CN" sz="2400" dirty="0" smtClean="0"/>
          </a:p>
          <a:p>
            <a:r>
              <a:rPr lang="en-HK" altLang="zh-CN" sz="2400" dirty="0"/>
              <a:t>Even whilst the Chinese Communist Party habitually uses the Marxist language of class in order to summarize the People or the Chinese People in terms of several basic categories, such as the working class, the peasantry, the petty-bourgeoisie, and the national bourgeoisie, yet what the concept of the “People” indicates in the course of</a:t>
            </a:r>
            <a:r>
              <a:rPr lang="en-US" altLang="zh-CN" sz="2400" dirty="0"/>
              <a:t> the</a:t>
            </a:r>
            <a:r>
              <a:rPr lang="en-HK" altLang="zh-CN" sz="2400" dirty="0"/>
              <a:t> People's War is in fact precisely the process of the political formation of the People itself. </a:t>
            </a:r>
            <a:endParaRPr lang="en-HK" altLang="zh-CN" sz="2400" dirty="0" smtClean="0"/>
          </a:p>
          <a:p>
            <a:r>
              <a:rPr lang="en-HK" altLang="zh-CN" sz="2400" dirty="0"/>
              <a:t>The violent form of military struggle, the uneven ratio of forces between the revolution and its enemies, the sharpening of relations between the interior and exterior (the revolution and its enemies) under conditions of war, mean</a:t>
            </a:r>
            <a:r>
              <a:rPr lang="en-US" altLang="zh-CN" sz="2400" dirty="0"/>
              <a:t>t</a:t>
            </a:r>
            <a:r>
              <a:rPr lang="en-HK" altLang="zh-CN" sz="2400" dirty="0"/>
              <a:t> that </a:t>
            </a:r>
            <a:r>
              <a:rPr lang="en-HK" altLang="zh-CN" sz="2400" dirty="0" err="1"/>
              <a:t>th</a:t>
            </a:r>
            <a:r>
              <a:rPr lang="en-US" altLang="zh-CN" sz="2400" dirty="0"/>
              <a:t>is</a:t>
            </a:r>
            <a:r>
              <a:rPr lang="en-HK" altLang="zh-CN" sz="2400" dirty="0"/>
              <a:t> “People's Democratic Dictatorship” </a:t>
            </a:r>
            <a:r>
              <a:rPr lang="en-HK" altLang="zh-CN" sz="2400" dirty="0" err="1"/>
              <a:t>possesse</a:t>
            </a:r>
            <a:r>
              <a:rPr lang="en-US" altLang="zh-CN" sz="2400" dirty="0"/>
              <a:t>d</a:t>
            </a:r>
            <a:r>
              <a:rPr lang="en-HK" altLang="zh-CN" sz="2400" dirty="0"/>
              <a:t> a broad social base but </a:t>
            </a:r>
            <a:r>
              <a:rPr lang="en-US" altLang="zh-CN" sz="2400" dirty="0" err="1"/>
              <a:t>wa</a:t>
            </a:r>
            <a:r>
              <a:rPr lang="en-HK" altLang="zh-CN" sz="2400" dirty="0"/>
              <a:t>s also founded on a clear distinction between ourselves and the enemy. </a:t>
            </a:r>
            <a:endParaRPr lang="zh-CN" altLang="en-US" sz="2400" dirty="0"/>
          </a:p>
        </p:txBody>
      </p:sp>
    </p:spTree>
    <p:extLst>
      <p:ext uri="{BB962C8B-B14F-4D97-AF65-F5344CB8AC3E}">
        <p14:creationId xmlns:p14="http://schemas.microsoft.com/office/powerpoint/2010/main" val="360392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smtClean="0"/>
              <a:t>FROM PARTY-STATE TO STATE PARTY</a:t>
            </a:r>
            <a:endParaRPr lang="zh-CN" altLang="en-US" dirty="0"/>
          </a:p>
        </p:txBody>
      </p:sp>
      <p:sp>
        <p:nvSpPr>
          <p:cNvPr id="3" name="内容占位符 2"/>
          <p:cNvSpPr>
            <a:spLocks noGrp="1"/>
          </p:cNvSpPr>
          <p:nvPr>
            <p:ph idx="1"/>
          </p:nvPr>
        </p:nvSpPr>
        <p:spPr/>
        <p:txBody>
          <a:bodyPr>
            <a:normAutofit/>
          </a:bodyPr>
          <a:lstStyle/>
          <a:p>
            <a:r>
              <a:rPr lang="en-HK" altLang="zh-CN" sz="2800" dirty="0"/>
              <a:t>The </a:t>
            </a:r>
            <a:r>
              <a:rPr lang="en-HK" altLang="zh-CN" sz="2800" dirty="0" err="1"/>
              <a:t>statification</a:t>
            </a:r>
            <a:r>
              <a:rPr lang="en-HK" altLang="zh-CN" sz="2800" dirty="0"/>
              <a:t> of the party led in one respect to the concentration of the centralized power in the hands of the party, and in another respect led to an ever-growing bifurcation between the party and the masses.</a:t>
            </a:r>
            <a:endParaRPr lang="zh-CN" altLang="en-US" sz="2800" dirty="0"/>
          </a:p>
        </p:txBody>
      </p:sp>
    </p:spTree>
    <p:extLst>
      <p:ext uri="{BB962C8B-B14F-4D97-AF65-F5344CB8AC3E}">
        <p14:creationId xmlns:p14="http://schemas.microsoft.com/office/powerpoint/2010/main" val="294437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35626" y="484632"/>
            <a:ext cx="9992622" cy="739484"/>
          </a:xfrm>
        </p:spPr>
        <p:txBody>
          <a:bodyPr>
            <a:normAutofit/>
          </a:bodyPr>
          <a:lstStyle/>
          <a:p>
            <a:pPr algn="ctr"/>
            <a:r>
              <a:rPr lang="en-US" altLang="zh-CN" sz="4000" dirty="0" smtClean="0"/>
              <a:t>Ambiguities in the centennial of 1917 Revolution </a:t>
            </a:r>
            <a:endParaRPr lang="zh-CN" altLang="en-US" sz="4000" dirty="0"/>
          </a:p>
        </p:txBody>
      </p:sp>
      <p:sp>
        <p:nvSpPr>
          <p:cNvPr id="3" name="内容占位符 2"/>
          <p:cNvSpPr>
            <a:spLocks noGrp="1"/>
          </p:cNvSpPr>
          <p:nvPr>
            <p:ph idx="1"/>
          </p:nvPr>
        </p:nvSpPr>
        <p:spPr>
          <a:xfrm>
            <a:off x="973394" y="1172497"/>
            <a:ext cx="10154854" cy="5501148"/>
          </a:xfrm>
        </p:spPr>
        <p:txBody>
          <a:bodyPr>
            <a:normAutofit fontScale="92500"/>
          </a:bodyPr>
          <a:lstStyle/>
          <a:p>
            <a:r>
              <a:rPr lang="en-HK" altLang="zh-CN" sz="2400" dirty="0"/>
              <a:t>On December 19, 2016 President Putin issued a directive for preparations to commemorate the centenary of the Russian </a:t>
            </a:r>
            <a:r>
              <a:rPr lang="en-HK" altLang="zh-CN" sz="2400" dirty="0" smtClean="0"/>
              <a:t>Revolution (both February Revolution and October Revolution. </a:t>
            </a:r>
          </a:p>
          <a:p>
            <a:r>
              <a:rPr lang="en-HK" altLang="zh-CN" sz="2400" dirty="0"/>
              <a:t>Minister of Culture Vladimir </a:t>
            </a:r>
            <a:r>
              <a:rPr lang="en-HK" altLang="zh-CN" sz="2400" dirty="0" err="1"/>
              <a:t>Medinsky</a:t>
            </a:r>
            <a:r>
              <a:rPr lang="en-HK" altLang="zh-CN" sz="2400" dirty="0"/>
              <a:t> </a:t>
            </a:r>
            <a:r>
              <a:rPr lang="en-HK" altLang="zh-CN" sz="2400" dirty="0" smtClean="0"/>
              <a:t>announced:</a:t>
            </a:r>
            <a:r>
              <a:rPr lang="en-US" altLang="zh-CN" sz="2400" dirty="0"/>
              <a:t> </a:t>
            </a:r>
            <a:r>
              <a:rPr lang="en-US" altLang="zh-CN" sz="2400" dirty="0" smtClean="0"/>
              <a:t>“</a:t>
            </a:r>
            <a:r>
              <a:rPr lang="en-HK" altLang="zh-CN" sz="2400" dirty="0" smtClean="0"/>
              <a:t>Looking </a:t>
            </a:r>
            <a:r>
              <a:rPr lang="en-HK" altLang="zh-CN" sz="2400" dirty="0"/>
              <a:t>back now at the incidents which occurred 100 years ago, we absolutely cannot deny our elders’ efforts in attempting to establish a new, just society on this earth. </a:t>
            </a:r>
            <a:r>
              <a:rPr lang="en-HK" altLang="zh-CN" sz="2400" dirty="0" smtClean="0"/>
              <a:t>“</a:t>
            </a:r>
          </a:p>
          <a:p>
            <a:r>
              <a:rPr lang="en-HK" altLang="zh-CN" sz="2400" dirty="0"/>
              <a:t>In order to quell suspicions against commemorations of the 1917 revolution at home and abroad, on September 30</a:t>
            </a:r>
            <a:r>
              <a:rPr lang="en-HK" altLang="zh-CN" sz="2400" baseline="30000" dirty="0"/>
              <a:t>th</a:t>
            </a:r>
            <a:r>
              <a:rPr lang="en-HK" altLang="zh-CN" sz="2400" dirty="0"/>
              <a:t>, 2015, September 3</a:t>
            </a:r>
            <a:r>
              <a:rPr lang="en-HK" altLang="zh-CN" sz="2400" baseline="30000" dirty="0"/>
              <a:t>rd</a:t>
            </a:r>
            <a:r>
              <a:rPr lang="en-HK" altLang="zh-CN" sz="2400" dirty="0"/>
              <a:t>, 2016,</a:t>
            </a:r>
            <a:r>
              <a:rPr lang="en-HK" altLang="zh-CN" sz="2400" baseline="30000" dirty="0"/>
              <a:t> </a:t>
            </a:r>
            <a:r>
              <a:rPr lang="en-HK" altLang="zh-CN" sz="2400" dirty="0"/>
              <a:t>issues successive presidential orders, signing legal decrees to “establish a monument forever commemorating victims of political violence”, but “the text never indicated ‘in what period of Russian history this violence was carried out’. More important still, the laws never indicated, with regards to said violence, who was the aggressor subject nor the aggressed object” (Wu 2017)</a:t>
            </a:r>
            <a:r>
              <a:rPr lang="zh-CN" altLang="zh-CN" sz="2400" dirty="0"/>
              <a:t> </a:t>
            </a:r>
            <a:r>
              <a:rPr lang="en-HK" altLang="zh-CN" sz="2400" dirty="0"/>
              <a:t>	</a:t>
            </a:r>
            <a:endParaRPr lang="zh-CN" altLang="zh-CN" sz="2400" dirty="0"/>
          </a:p>
          <a:p>
            <a:r>
              <a:rPr lang="en-US" altLang="zh-CN" sz="2400" dirty="0"/>
              <a:t> </a:t>
            </a:r>
            <a:r>
              <a:rPr lang="en-US" altLang="zh-CN" sz="2400" dirty="0" smtClean="0"/>
              <a:t>In China, there are no public discussions on the Centennial with the exception of a close-door conference in the Great People’s Hall</a:t>
            </a:r>
            <a:endParaRPr lang="zh-CN" altLang="zh-CN" sz="2400" dirty="0"/>
          </a:p>
          <a:p>
            <a:endParaRPr lang="zh-CN" altLang="en-US" dirty="0"/>
          </a:p>
        </p:txBody>
      </p:sp>
    </p:spTree>
    <p:extLst>
      <p:ext uri="{BB962C8B-B14F-4D97-AF65-F5344CB8AC3E}">
        <p14:creationId xmlns:p14="http://schemas.microsoft.com/office/powerpoint/2010/main" val="353808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6742" y="484632"/>
            <a:ext cx="9911506" cy="768981"/>
          </a:xfrm>
        </p:spPr>
        <p:txBody>
          <a:bodyPr>
            <a:normAutofit fontScale="90000"/>
          </a:bodyPr>
          <a:lstStyle/>
          <a:p>
            <a:pPr algn="ctr"/>
            <a:r>
              <a:rPr lang="en-US" altLang="zh-CN" dirty="0" smtClean="0"/>
              <a:t>Two </a:t>
            </a:r>
            <a:r>
              <a:rPr lang="en-US" altLang="zh-CN" dirty="0" err="1" smtClean="0"/>
              <a:t>Hoizons</a:t>
            </a:r>
            <a:r>
              <a:rPr lang="en-US" altLang="zh-CN" dirty="0" smtClean="0"/>
              <a:t>: European and </a:t>
            </a:r>
            <a:r>
              <a:rPr lang="en-US" altLang="zh-CN" dirty="0" err="1" smtClean="0"/>
              <a:t>asian</a:t>
            </a:r>
            <a:endParaRPr lang="zh-CN" altLang="en-US" dirty="0"/>
          </a:p>
        </p:txBody>
      </p:sp>
      <p:sp>
        <p:nvSpPr>
          <p:cNvPr id="3" name="内容占位符 2"/>
          <p:cNvSpPr>
            <a:spLocks noGrp="1"/>
          </p:cNvSpPr>
          <p:nvPr>
            <p:ph idx="1"/>
          </p:nvPr>
        </p:nvSpPr>
        <p:spPr>
          <a:xfrm>
            <a:off x="1061884" y="1253613"/>
            <a:ext cx="10066364" cy="4918587"/>
          </a:xfrm>
        </p:spPr>
        <p:txBody>
          <a:bodyPr>
            <a:normAutofit/>
          </a:bodyPr>
          <a:lstStyle/>
          <a:p>
            <a:r>
              <a:rPr lang="en-HK" altLang="zh-CN" sz="2400" dirty="0"/>
              <a:t>With respect to explanations and evaluations of the Russian revolution, there have always been two horizons: the European perspective and the non-European (particularly Asian) perspective. </a:t>
            </a:r>
            <a:endParaRPr lang="en-HK" altLang="zh-CN" sz="2400" dirty="0" smtClean="0"/>
          </a:p>
          <a:p>
            <a:r>
              <a:rPr lang="en-HK" altLang="zh-CN" sz="2400" dirty="0" smtClean="0"/>
              <a:t>While </a:t>
            </a:r>
            <a:r>
              <a:rPr lang="en-HK" altLang="zh-CN" sz="2400" dirty="0"/>
              <a:t>mutual points overlap in each view, their differences have always remained clearly distinct. In terms of the political movements of the epoch, the European perspective has developed according to the overall context of the European workers’ movement and Communist movements, as well as their antithesis (their critiques posed against liberal democracy, the rights of man, and the market economy, amongst others</a:t>
            </a:r>
            <a:r>
              <a:rPr lang="en-HK" altLang="zh-CN" sz="2400" dirty="0" smtClean="0"/>
              <a:t>).</a:t>
            </a:r>
          </a:p>
          <a:p>
            <a:r>
              <a:rPr lang="en-HK" altLang="zh-CN" sz="2400" dirty="0"/>
              <a:t>The Asian perspective, by contrast, focused on aspects of imperialism, problems of colonialism, and movements for national liberation. </a:t>
            </a:r>
            <a:endParaRPr lang="zh-CN" altLang="en-US" sz="2400" dirty="0"/>
          </a:p>
        </p:txBody>
      </p:sp>
    </p:spTree>
    <p:extLst>
      <p:ext uri="{BB962C8B-B14F-4D97-AF65-F5344CB8AC3E}">
        <p14:creationId xmlns:p14="http://schemas.microsoft.com/office/powerpoint/2010/main" val="2574187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71600" y="484632"/>
            <a:ext cx="9756648" cy="813226"/>
          </a:xfrm>
        </p:spPr>
        <p:txBody>
          <a:bodyPr>
            <a:normAutofit fontScale="90000"/>
          </a:bodyPr>
          <a:lstStyle/>
          <a:p>
            <a:pPr algn="ctr"/>
            <a:r>
              <a:rPr lang="en-US" altLang="zh-CN" dirty="0" smtClean="0"/>
              <a:t>Three questions for debates</a:t>
            </a:r>
            <a:endParaRPr lang="zh-CN" altLang="en-US" dirty="0"/>
          </a:p>
        </p:txBody>
      </p:sp>
      <p:sp>
        <p:nvSpPr>
          <p:cNvPr id="3" name="内容占位符 2"/>
          <p:cNvSpPr>
            <a:spLocks noGrp="1"/>
          </p:cNvSpPr>
          <p:nvPr>
            <p:ph idx="1"/>
          </p:nvPr>
        </p:nvSpPr>
        <p:spPr>
          <a:xfrm>
            <a:off x="862781" y="1681316"/>
            <a:ext cx="10265467" cy="4490884"/>
          </a:xfrm>
        </p:spPr>
        <p:txBody>
          <a:bodyPr>
            <a:noAutofit/>
          </a:bodyPr>
          <a:lstStyle/>
          <a:p>
            <a:r>
              <a:rPr lang="en-HK" altLang="zh-CN" sz="2400" dirty="0"/>
              <a:t>Amongst the myriad debates surrounding the October revolution, at the core three fundamental problems come from the European view, or emerge from the perspective of the European socialist movement. These are: </a:t>
            </a:r>
            <a:endParaRPr lang="en-HK" altLang="zh-CN" sz="2400" dirty="0" smtClean="0"/>
          </a:p>
          <a:p>
            <a:r>
              <a:rPr lang="en-HK" altLang="zh-CN" sz="2400" dirty="0" smtClean="0"/>
              <a:t>the </a:t>
            </a:r>
            <a:r>
              <a:rPr lang="en-HK" altLang="zh-CN" sz="2400" dirty="0"/>
              <a:t>question of war and peace, especially Lenin’s advocacy for withdrawing from the war and the dilemma of seeking a revolutionary strategy within Russia; </a:t>
            </a:r>
            <a:endParaRPr lang="en-HK" altLang="zh-CN" sz="2400" dirty="0" smtClean="0"/>
          </a:p>
          <a:p>
            <a:r>
              <a:rPr lang="en-HK" altLang="zh-CN" sz="2400" dirty="0" smtClean="0"/>
              <a:t>the </a:t>
            </a:r>
            <a:r>
              <a:rPr lang="en-HK" altLang="zh-CN" sz="2400" dirty="0"/>
              <a:t>question of the right to national self-determination, especially the right of national minorities to “secede,” including the problem, deriving from this, of the relationship between a national revolution and a class revolution; </a:t>
            </a:r>
            <a:endParaRPr lang="en-HK" altLang="zh-CN" sz="2400" dirty="0" smtClean="0"/>
          </a:p>
          <a:p>
            <a:r>
              <a:rPr lang="en-HK" altLang="zh-CN" sz="2400" dirty="0" smtClean="0"/>
              <a:t>and</a:t>
            </a:r>
            <a:r>
              <a:rPr lang="en-HK" altLang="zh-CN" sz="2400" dirty="0"/>
              <a:t>, finally, the question of proletarian dictatorship, or the problem of the relationship between democracy and the transitional state. </a:t>
            </a:r>
            <a:endParaRPr lang="zh-CN" altLang="en-US" sz="2400" dirty="0"/>
          </a:p>
        </p:txBody>
      </p:sp>
    </p:spTree>
    <p:extLst>
      <p:ext uri="{BB962C8B-B14F-4D97-AF65-F5344CB8AC3E}">
        <p14:creationId xmlns:p14="http://schemas.microsoft.com/office/powerpoint/2010/main" val="2597416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09368" y="484632"/>
            <a:ext cx="9918880" cy="415020"/>
          </a:xfrm>
        </p:spPr>
        <p:txBody>
          <a:bodyPr>
            <a:normAutofit fontScale="90000"/>
          </a:bodyPr>
          <a:lstStyle/>
          <a:p>
            <a:pPr algn="ctr"/>
            <a:r>
              <a:rPr lang="en-HK" altLang="zh-CN" dirty="0"/>
              <a:t>right of self-determination</a:t>
            </a:r>
            <a:endParaRPr lang="zh-CN" altLang="en-US" dirty="0"/>
          </a:p>
        </p:txBody>
      </p:sp>
      <p:sp>
        <p:nvSpPr>
          <p:cNvPr id="3" name="内容占位符 2"/>
          <p:cNvSpPr>
            <a:spLocks noGrp="1"/>
          </p:cNvSpPr>
          <p:nvPr>
            <p:ph idx="1"/>
          </p:nvPr>
        </p:nvSpPr>
        <p:spPr>
          <a:xfrm>
            <a:off x="921774" y="1096395"/>
            <a:ext cx="10206474" cy="5503508"/>
          </a:xfrm>
        </p:spPr>
        <p:txBody>
          <a:bodyPr>
            <a:normAutofit fontScale="92500" lnSpcReduction="10000"/>
          </a:bodyPr>
          <a:lstStyle/>
          <a:p>
            <a:r>
              <a:rPr lang="en-US" altLang="zh-CN" sz="2400" dirty="0" smtClean="0"/>
              <a:t>Karl Marx’s Positions: </a:t>
            </a:r>
            <a:r>
              <a:rPr lang="en-HK" altLang="zh-CN" sz="2400" dirty="0"/>
              <a:t>“Poland must be liberated not in Poland but in England.” </a:t>
            </a:r>
            <a:r>
              <a:rPr lang="en-HK" altLang="zh-CN" sz="2400" dirty="0" smtClean="0"/>
              <a:t>(1847)</a:t>
            </a:r>
          </a:p>
          <a:p>
            <a:r>
              <a:rPr lang="en-HK" altLang="zh-CN" sz="2400" dirty="0"/>
              <a:t>In 1866 Marx himself drafted a talk ( [1975] 2010 20:193) dedicated to the “Polish Question” as part of the “Instructions for the Delegates of the Provisional General Council: the Different Questions.” The heading for the French edition of this same piece reads: “Necessity of annihilating Russian influence in Europe by implementing the right of nations to self-determination and restoring Poland on a democratic and social basis" </a:t>
            </a:r>
            <a:endParaRPr lang="en-HK" altLang="zh-CN" sz="2400" dirty="0" smtClean="0"/>
          </a:p>
          <a:p>
            <a:r>
              <a:rPr lang="en-HK" altLang="zh-CN" sz="2400" dirty="0"/>
              <a:t>For </a:t>
            </a:r>
            <a:r>
              <a:rPr lang="en-HK" altLang="zh-CN" sz="2400" dirty="0" smtClean="0"/>
              <a:t>Rosa Luxemburg</a:t>
            </a:r>
            <a:r>
              <a:rPr lang="en-HK" altLang="zh-CN" sz="2400" dirty="0"/>
              <a:t>, the right to self-determination was an unforgivable crime that the Russian revolutionaries had committed toward the international movement of the working </a:t>
            </a:r>
            <a:r>
              <a:rPr lang="en-HK" altLang="zh-CN" sz="2400" dirty="0" smtClean="0"/>
              <a:t>class: </a:t>
            </a:r>
          </a:p>
          <a:p>
            <a:r>
              <a:rPr lang="en-HK" altLang="zh-CN" sz="2400" dirty="0" smtClean="0"/>
              <a:t>“While </a:t>
            </a:r>
            <a:r>
              <a:rPr lang="en-HK" altLang="zh-CN" sz="2400" dirty="0"/>
              <a:t>they showed a quite cool contempt for the Constituent Assembly, universal suffrage, freedom of press and assemblage, in short, for the whole apparatus of the basic democratic liberties of the people which, taken all together, constituted the ‘right of self-determination’ inside Russia, they treated the right of self-determination of peoples as a jewel of democratic policy for the sake of which all practical considerations of real criticism had to be stilled. </a:t>
            </a:r>
            <a:r>
              <a:rPr lang="en-HK" altLang="zh-CN" sz="2400" dirty="0" smtClean="0"/>
              <a:t>“</a:t>
            </a:r>
            <a:endParaRPr lang="zh-CN" altLang="zh-CN" sz="2400" dirty="0"/>
          </a:p>
          <a:p>
            <a:endParaRPr lang="zh-CN" altLang="zh-CN" dirty="0"/>
          </a:p>
          <a:p>
            <a:endParaRPr lang="zh-CN" altLang="en-US" dirty="0"/>
          </a:p>
        </p:txBody>
      </p:sp>
    </p:spTree>
    <p:extLst>
      <p:ext uri="{BB962C8B-B14F-4D97-AF65-F5344CB8AC3E}">
        <p14:creationId xmlns:p14="http://schemas.microsoft.com/office/powerpoint/2010/main" val="1961641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28252" y="484632"/>
            <a:ext cx="9999996" cy="702613"/>
          </a:xfrm>
        </p:spPr>
        <p:txBody>
          <a:bodyPr>
            <a:normAutofit fontScale="90000"/>
          </a:bodyPr>
          <a:lstStyle/>
          <a:p>
            <a:r>
              <a:rPr lang="en-US" altLang="zh-CN" sz="4800" dirty="0" smtClean="0"/>
              <a:t>The transformation of “east question”</a:t>
            </a:r>
            <a:endParaRPr lang="zh-CN" altLang="en-US" sz="4800" dirty="0"/>
          </a:p>
        </p:txBody>
      </p:sp>
      <p:sp>
        <p:nvSpPr>
          <p:cNvPr id="3" name="内容占位符 2"/>
          <p:cNvSpPr>
            <a:spLocks noGrp="1"/>
          </p:cNvSpPr>
          <p:nvPr>
            <p:ph idx="1"/>
          </p:nvPr>
        </p:nvSpPr>
        <p:spPr>
          <a:xfrm>
            <a:off x="626807" y="1408471"/>
            <a:ext cx="11039168" cy="5029200"/>
          </a:xfrm>
        </p:spPr>
        <p:txBody>
          <a:bodyPr>
            <a:noAutofit/>
          </a:bodyPr>
          <a:lstStyle/>
          <a:p>
            <a:r>
              <a:rPr lang="en-HK" altLang="zh-CN" sz="2400" dirty="0"/>
              <a:t>West European Marxists and Communists believed that nineteenth century western Europe was facing a revolutionary wave of the working class, struggling to take power for themselves. The “Eastern Question,” </a:t>
            </a:r>
            <a:r>
              <a:rPr lang="zh-CN" altLang="en-US" sz="2400" dirty="0" smtClean="0"/>
              <a:t>（</a:t>
            </a:r>
            <a:r>
              <a:rPr lang="en-US" altLang="zh-CN" sz="2400" dirty="0" smtClean="0"/>
              <a:t>Russian expansion and the decline of Ottoman</a:t>
            </a:r>
            <a:r>
              <a:rPr lang="zh-CN" altLang="en-US" sz="2400" dirty="0" smtClean="0"/>
              <a:t>）</a:t>
            </a:r>
            <a:r>
              <a:rPr lang="en-HK" altLang="zh-CN" sz="2400" dirty="0" smtClean="0"/>
              <a:t>on </a:t>
            </a:r>
            <a:r>
              <a:rPr lang="en-HK" altLang="zh-CN" sz="2400" dirty="0"/>
              <a:t>the other hand, was merely a passé problem of imperial hegemony. </a:t>
            </a:r>
            <a:endParaRPr lang="en-HK" altLang="zh-CN" sz="2400" dirty="0" smtClean="0"/>
          </a:p>
          <a:p>
            <a:r>
              <a:rPr lang="en-HK" altLang="zh-CN" sz="2400" dirty="0" smtClean="0"/>
              <a:t>Consequently</a:t>
            </a:r>
            <a:r>
              <a:rPr lang="en-HK" altLang="zh-CN" sz="2400" dirty="0"/>
              <a:t>, their attitude towards the national question was totally different from that of the reformers and revolutionaries who were their “Eastern” contemporaries. The first reaction </a:t>
            </a:r>
            <a:r>
              <a:rPr lang="en-HK" altLang="zh-CN" sz="2400" dirty="0" smtClean="0"/>
              <a:t>from China as well as other non-Western countries toward </a:t>
            </a:r>
            <a:r>
              <a:rPr lang="en-HK" altLang="zh-CN" sz="2400" dirty="0"/>
              <a:t>the revolution concentrated on the position of the Russian revolutionaries concerning the Eastern Question and Oppressed Peoples, which differed radically from the attitude of Western powers</a:t>
            </a:r>
            <a:r>
              <a:rPr lang="en-HK" altLang="zh-CN" sz="2400" dirty="0" smtClean="0"/>
              <a:t>.</a:t>
            </a:r>
          </a:p>
          <a:p>
            <a:r>
              <a:rPr lang="en-HK" altLang="zh-CN" sz="2400" dirty="0" smtClean="0"/>
              <a:t>Lenin: </a:t>
            </a:r>
            <a:r>
              <a:rPr lang="en-HK" altLang="zh-CN" sz="2400" dirty="0"/>
              <a:t>“In Eastern Europe and Asia the period of bourgeois-democratic revolutions did not begin until 1905. The revolutions in Russia, Persia, Turkey and China, the Balkan wars—such is the chain of world events of </a:t>
            </a:r>
            <a:r>
              <a:rPr lang="en-HK" altLang="zh-CN" sz="2400" i="1" dirty="0"/>
              <a:t>our </a:t>
            </a:r>
            <a:r>
              <a:rPr lang="en-HK" altLang="zh-CN" sz="2400" dirty="0"/>
              <a:t>period in our ‘Orient’” </a:t>
            </a:r>
            <a:endParaRPr lang="zh-CN" altLang="en-US" sz="2400" dirty="0"/>
          </a:p>
        </p:txBody>
      </p:sp>
    </p:spTree>
    <p:extLst>
      <p:ext uri="{BB962C8B-B14F-4D97-AF65-F5344CB8AC3E}">
        <p14:creationId xmlns:p14="http://schemas.microsoft.com/office/powerpoint/2010/main" val="331733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01994" y="462509"/>
            <a:ext cx="9926254" cy="857471"/>
          </a:xfrm>
        </p:spPr>
        <p:txBody>
          <a:bodyPr>
            <a:normAutofit fontScale="90000"/>
          </a:bodyPr>
          <a:lstStyle/>
          <a:p>
            <a:pPr algn="ctr"/>
            <a:r>
              <a:rPr lang="en-HK" altLang="zh-CN" dirty="0" smtClean="0"/>
              <a:t> </a:t>
            </a:r>
            <a:r>
              <a:rPr lang="en-HK" altLang="zh-CN" sz="4000" dirty="0" smtClean="0"/>
              <a:t>“Asian </a:t>
            </a:r>
            <a:r>
              <a:rPr lang="en-HK" altLang="zh-CN" sz="4000" dirty="0" err="1" smtClean="0"/>
              <a:t>awakening”and</a:t>
            </a:r>
            <a:r>
              <a:rPr lang="en-HK" altLang="zh-CN" sz="4000" dirty="0" smtClean="0"/>
              <a:t> revolutions in “our orient” </a:t>
            </a:r>
            <a:endParaRPr lang="zh-CN" altLang="en-US" sz="4000" dirty="0"/>
          </a:p>
        </p:txBody>
      </p:sp>
      <p:sp>
        <p:nvSpPr>
          <p:cNvPr id="3" name="内容占位符 2"/>
          <p:cNvSpPr>
            <a:spLocks noGrp="1"/>
          </p:cNvSpPr>
          <p:nvPr>
            <p:ph idx="1"/>
          </p:nvPr>
        </p:nvSpPr>
        <p:spPr>
          <a:xfrm>
            <a:off x="678426" y="1319980"/>
            <a:ext cx="11179277" cy="4852220"/>
          </a:xfrm>
        </p:spPr>
        <p:txBody>
          <a:bodyPr>
            <a:noAutofit/>
          </a:bodyPr>
          <a:lstStyle/>
          <a:p>
            <a:r>
              <a:rPr lang="en-US" altLang="zh-CN" sz="2800" dirty="0" smtClean="0"/>
              <a:t>The multiple </a:t>
            </a:r>
            <a:r>
              <a:rPr lang="en-US" altLang="zh-CN" sz="2800" dirty="0" err="1" smtClean="0"/>
              <a:t>beginings</a:t>
            </a:r>
            <a:r>
              <a:rPr lang="en-US" altLang="zh-CN" sz="2800" dirty="0" smtClean="0"/>
              <a:t> of new age: 1904 Russian-Japanese War in north-east China and Korea; 1905 Russian Revolution; 1905-1906 Polish Uprising; 1905-1907 Iranian Constitutional Revolution; 1908-1909 Turkish Revolutions; 1911 Chinese Revolution,  1917 Russian Revolution</a:t>
            </a:r>
          </a:p>
          <a:p>
            <a:r>
              <a:rPr lang="en-HK" altLang="zh-CN" sz="2800" dirty="0"/>
              <a:t>The October revolution erupted in the final years of the First World </a:t>
            </a:r>
            <a:r>
              <a:rPr lang="en-HK" altLang="zh-CN" sz="2800" dirty="0" smtClean="0"/>
              <a:t>War. Consequently</a:t>
            </a:r>
            <a:r>
              <a:rPr lang="en-HK" altLang="zh-CN" sz="2800" dirty="0"/>
              <a:t>, amongst western leftists’ reflections on the Russian revolution, we can quite clearly see a tactical and strategic divergence deriving from working-class movements and the social-democratic parties of Europe. Another part of this revolution’s lineage, however, is nearly invisible: Asia’s revolutionary lineage. </a:t>
            </a:r>
            <a:endParaRPr lang="en-HK" altLang="zh-CN" sz="2800" dirty="0" smtClean="0"/>
          </a:p>
        </p:txBody>
      </p:sp>
    </p:spTree>
    <p:extLst>
      <p:ext uri="{BB962C8B-B14F-4D97-AF65-F5344CB8AC3E}">
        <p14:creationId xmlns:p14="http://schemas.microsoft.com/office/powerpoint/2010/main" val="243504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38864" y="484632"/>
            <a:ext cx="9889383" cy="665742"/>
          </a:xfrm>
        </p:spPr>
        <p:txBody>
          <a:bodyPr>
            <a:normAutofit/>
          </a:bodyPr>
          <a:lstStyle/>
          <a:p>
            <a:r>
              <a:rPr lang="en-US" altLang="zh-CN" sz="3600" dirty="0" smtClean="0"/>
              <a:t>October revolution as one link of Asian revolutions</a:t>
            </a:r>
            <a:endParaRPr lang="zh-CN" altLang="en-US" sz="3600" dirty="0"/>
          </a:p>
        </p:txBody>
      </p:sp>
      <p:sp>
        <p:nvSpPr>
          <p:cNvPr id="3" name="内容占位符 2"/>
          <p:cNvSpPr>
            <a:spLocks noGrp="1"/>
          </p:cNvSpPr>
          <p:nvPr>
            <p:ph idx="1"/>
          </p:nvPr>
        </p:nvSpPr>
        <p:spPr>
          <a:xfrm>
            <a:off x="390832" y="1312605"/>
            <a:ext cx="11503742" cy="5361039"/>
          </a:xfrm>
        </p:spPr>
        <p:txBody>
          <a:bodyPr>
            <a:normAutofit/>
          </a:bodyPr>
          <a:lstStyle/>
          <a:p>
            <a:r>
              <a:rPr lang="en-HK" altLang="zh-CN" sz="2400" dirty="0"/>
              <a:t>If we place the Russian revolution, which was a derivation of European revolution, within the ranks of the “awakening of Asia,” might we see things differently?</a:t>
            </a:r>
          </a:p>
          <a:p>
            <a:r>
              <a:rPr lang="en-HK" altLang="zh-CN" sz="2400" dirty="0"/>
              <a:t>On December 3, 1917, the Soviet Government issued the text “To all the Muslim workers of Russia and the East,”  and announced the cancellation of the secret treaties that had aimed at the carving up of Persia and Turkey and the Russian occupation of Constantinople.</a:t>
            </a:r>
            <a:endParaRPr lang="zh-CN" altLang="zh-CN" sz="2400" dirty="0"/>
          </a:p>
          <a:p>
            <a:r>
              <a:rPr lang="en-HK" altLang="zh-CN" sz="2400" dirty="0"/>
              <a:t>On January 25, 1918, the third All-Russia Congress of Soviets announced the “Declaration of Rights of the Working and Exploited People” and restated the right to self-determination and the cancellation of all secret </a:t>
            </a:r>
            <a:r>
              <a:rPr lang="en-HK" altLang="zh-CN" sz="2400" dirty="0" smtClean="0"/>
              <a:t>treaties</a:t>
            </a:r>
          </a:p>
          <a:p>
            <a:r>
              <a:rPr lang="en-HK" altLang="zh-CN" sz="2400" dirty="0" smtClean="0"/>
              <a:t>Compared with “</a:t>
            </a:r>
            <a:r>
              <a:rPr lang="en-HK" altLang="zh-CN" sz="2400" dirty="0" err="1" smtClean="0"/>
              <a:t>Wilsonian</a:t>
            </a:r>
            <a:r>
              <a:rPr lang="en-HK" altLang="zh-CN" sz="2400" dirty="0" smtClean="0"/>
              <a:t> Moment”, October Revolution as one link of Asian Awakening had a much longer and deeper impact on Chinese and other revolutions in non-Western countries. </a:t>
            </a:r>
            <a:endParaRPr lang="zh-CN" altLang="en-US" sz="2400" dirty="0"/>
          </a:p>
          <a:p>
            <a:endParaRPr lang="zh-CN" altLang="en-US" dirty="0"/>
          </a:p>
        </p:txBody>
      </p:sp>
    </p:spTree>
    <p:extLst>
      <p:ext uri="{BB962C8B-B14F-4D97-AF65-F5344CB8AC3E}">
        <p14:creationId xmlns:p14="http://schemas.microsoft.com/office/powerpoint/2010/main" val="39071307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活字">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TM03090434[[fn=木头类型]]</Template>
  <TotalTime>519</TotalTime>
  <Words>3126</Words>
  <Application>Microsoft Office PowerPoint</Application>
  <PresentationFormat>Widescreen</PresentationFormat>
  <Paragraphs>92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方正姚体</vt:lpstr>
      <vt:lpstr>Bodoni MT Black</vt:lpstr>
      <vt:lpstr>Rockwell</vt:lpstr>
      <vt:lpstr>Rockwell Condensed</vt:lpstr>
      <vt:lpstr>Wingdings</vt:lpstr>
      <vt:lpstr>木活字</vt:lpstr>
      <vt:lpstr>The Prophecy and Crisis of October</vt:lpstr>
      <vt:lpstr>Eisenstadt Hypothesis</vt:lpstr>
      <vt:lpstr>Ambiguities in the centennial of 1917 Revolution </vt:lpstr>
      <vt:lpstr>Two Hoizons: European and asian</vt:lpstr>
      <vt:lpstr>Three questions for debates</vt:lpstr>
      <vt:lpstr>right of self-determination</vt:lpstr>
      <vt:lpstr>The transformation of “east question”</vt:lpstr>
      <vt:lpstr> “Asian awakening”and revolutions in “our orient” </vt:lpstr>
      <vt:lpstr>October revolution as one link of Asian revolutions</vt:lpstr>
      <vt:lpstr>“Democracy and Narodism in China”</vt:lpstr>
      <vt:lpstr>The republic of fine nationlities</vt:lpstr>
      <vt:lpstr>Chinese communist party’s position</vt:lpstr>
      <vt:lpstr>Four questions concerning socialist state</vt:lpstr>
      <vt:lpstr>Socialistic critique of soviet revolution</vt:lpstr>
      <vt:lpstr>Conditions for Chinese revolution</vt:lpstr>
      <vt:lpstr>The long Chinese revolution</vt:lpstr>
      <vt:lpstr>People’s war</vt:lpstr>
      <vt:lpstr>Comparrisons </vt:lpstr>
      <vt:lpstr>The party </vt:lpstr>
      <vt:lpstr>The PEOPLE AND ITS “DEMOCRATIC DICTATIOSHIP”</vt:lpstr>
      <vt:lpstr>FROM PARTY-STATE TO STATE PARTY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humanities</dc:creator>
  <cp:lastModifiedBy>LAU Kin Chi</cp:lastModifiedBy>
  <cp:revision>56</cp:revision>
  <cp:lastPrinted>2018-06-14T00:14:41Z</cp:lastPrinted>
  <dcterms:created xsi:type="dcterms:W3CDTF">2018-05-17T07:42:06Z</dcterms:created>
  <dcterms:modified xsi:type="dcterms:W3CDTF">2018-06-14T00:15:15Z</dcterms:modified>
</cp:coreProperties>
</file>