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13" r:id="rId2"/>
    <p:sldId id="256" r:id="rId3"/>
    <p:sldId id="409" r:id="rId4"/>
    <p:sldId id="403" r:id="rId5"/>
    <p:sldId id="407" r:id="rId6"/>
    <p:sldId id="400" r:id="rId7"/>
    <p:sldId id="401" r:id="rId8"/>
    <p:sldId id="404" r:id="rId9"/>
    <p:sldId id="399" r:id="rId10"/>
    <p:sldId id="406" r:id="rId11"/>
    <p:sldId id="392" r:id="rId12"/>
    <p:sldId id="375" r:id="rId13"/>
    <p:sldId id="379" r:id="rId14"/>
    <p:sldId id="376" r:id="rId15"/>
    <p:sldId id="410" r:id="rId16"/>
    <p:sldId id="360" r:id="rId17"/>
    <p:sldId id="385" r:id="rId18"/>
    <p:sldId id="414" r:id="rId19"/>
    <p:sldId id="386" r:id="rId20"/>
    <p:sldId id="408" r:id="rId21"/>
    <p:sldId id="387" r:id="rId22"/>
    <p:sldId id="412" r:id="rId23"/>
    <p:sldId id="391"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77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4" autoAdjust="0"/>
    <p:restoredTop sz="94719" autoAdjust="0"/>
  </p:normalViewPr>
  <p:slideViewPr>
    <p:cSldViewPr>
      <p:cViewPr varScale="1">
        <p:scale>
          <a:sx n="86" d="100"/>
          <a:sy n="86" d="100"/>
        </p:scale>
        <p:origin x="-700" y="-52"/>
      </p:cViewPr>
      <p:guideLst>
        <p:guide orient="horz" pos="1620"/>
        <p:guide pos="2880"/>
      </p:guideLst>
    </p:cSldViewPr>
  </p:slideViewPr>
  <p:outlineViewPr>
    <p:cViewPr>
      <p:scale>
        <a:sx n="33" d="100"/>
        <a:sy n="33" d="100"/>
      </p:scale>
      <p:origin x="0" y="19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0DFF0-3D5D-497B-A93F-3E6C776FBCAB}" type="doc">
      <dgm:prSet loTypeId="urn:microsoft.com/office/officeart/2005/8/layout/radial1" loCatId="relationship" qsTypeId="urn:microsoft.com/office/officeart/2005/8/quickstyle/3d3" qsCatId="3D" csTypeId="urn:microsoft.com/office/officeart/2005/8/colors/accent1_2" csCatId="accent1" phldr="1"/>
      <dgm:spPr/>
      <dgm:t>
        <a:bodyPr/>
        <a:lstStyle/>
        <a:p>
          <a:endParaRPr lang="zh-CN" altLang="en-US"/>
        </a:p>
      </dgm:t>
    </dgm:pt>
    <dgm:pt modelId="{5F1645DC-EC4F-48B4-A360-031CBD68EBC2}">
      <dgm:prSet phldrT="[文本]"/>
      <dgm:spPr/>
      <dgm:t>
        <a:bodyPr/>
        <a:lstStyle/>
        <a:p>
          <a:r>
            <a:rPr lang="zh-CN" altLang="en-US" dirty="0" smtClean="0"/>
            <a:t>夏雨雨人夏令营</a:t>
          </a:r>
          <a:endParaRPr lang="zh-CN" altLang="en-US" dirty="0"/>
        </a:p>
      </dgm:t>
    </dgm:pt>
    <dgm:pt modelId="{10177073-3512-4E96-B511-7B2343B41B1F}" type="parTrans" cxnId="{3AE59EBA-79F2-479D-8C5F-AB2D1E71D912}">
      <dgm:prSet/>
      <dgm:spPr/>
      <dgm:t>
        <a:bodyPr/>
        <a:lstStyle/>
        <a:p>
          <a:endParaRPr lang="zh-CN" altLang="en-US"/>
        </a:p>
      </dgm:t>
    </dgm:pt>
    <dgm:pt modelId="{D5F565D3-B10F-486E-84E4-813F1CFF64C5}" type="sibTrans" cxnId="{3AE59EBA-79F2-479D-8C5F-AB2D1E71D912}">
      <dgm:prSet/>
      <dgm:spPr/>
      <dgm:t>
        <a:bodyPr/>
        <a:lstStyle/>
        <a:p>
          <a:endParaRPr lang="zh-CN" altLang="en-US"/>
        </a:p>
      </dgm:t>
    </dgm:pt>
    <dgm:pt modelId="{9B9DA74F-0F85-4BE6-A6C8-4756CD6785F6}">
      <dgm:prSet phldrT="[文本]"/>
      <dgm:spPr/>
      <dgm:t>
        <a:bodyPr/>
        <a:lstStyle/>
        <a:p>
          <a:r>
            <a:rPr lang="zh-CN" altLang="en-US" dirty="0" smtClean="0"/>
            <a:t>一周理论培训</a:t>
          </a:r>
          <a:endParaRPr lang="zh-CN" altLang="en-US" dirty="0"/>
        </a:p>
      </dgm:t>
    </dgm:pt>
    <dgm:pt modelId="{C2852BF5-41CF-40DA-8A51-755E47910145}" type="parTrans" cxnId="{5DAB1A4C-EC3C-4B9F-B5A5-359B429B3EB0}">
      <dgm:prSet/>
      <dgm:spPr/>
      <dgm:t>
        <a:bodyPr/>
        <a:lstStyle/>
        <a:p>
          <a:endParaRPr lang="zh-CN" altLang="en-US"/>
        </a:p>
      </dgm:t>
    </dgm:pt>
    <dgm:pt modelId="{564C469B-635D-4FD6-8F39-2184813527D9}" type="sibTrans" cxnId="{5DAB1A4C-EC3C-4B9F-B5A5-359B429B3EB0}">
      <dgm:prSet/>
      <dgm:spPr/>
      <dgm:t>
        <a:bodyPr/>
        <a:lstStyle/>
        <a:p>
          <a:endParaRPr lang="zh-CN" altLang="en-US"/>
        </a:p>
      </dgm:t>
    </dgm:pt>
    <dgm:pt modelId="{3944DE14-597A-4337-8058-D56AC0168D58}">
      <dgm:prSet phldrT="[文本]"/>
      <dgm:spPr/>
      <dgm:t>
        <a:bodyPr/>
        <a:lstStyle/>
        <a:p>
          <a:r>
            <a:rPr lang="zh-CN" altLang="en-US" dirty="0" smtClean="0"/>
            <a:t>三周实践活动</a:t>
          </a:r>
          <a:endParaRPr lang="zh-CN" altLang="en-US" dirty="0"/>
        </a:p>
      </dgm:t>
    </dgm:pt>
    <dgm:pt modelId="{C259970A-3D59-4E3F-8A0F-767D9F741FDF}" type="parTrans" cxnId="{57E10831-0B30-4136-903F-7839ACAC8CBF}">
      <dgm:prSet/>
      <dgm:spPr/>
      <dgm:t>
        <a:bodyPr/>
        <a:lstStyle/>
        <a:p>
          <a:endParaRPr lang="zh-CN" altLang="en-US"/>
        </a:p>
      </dgm:t>
    </dgm:pt>
    <dgm:pt modelId="{137C37D1-C22D-423C-919C-ABF71D114DFE}" type="sibTrans" cxnId="{57E10831-0B30-4136-903F-7839ACAC8CBF}">
      <dgm:prSet/>
      <dgm:spPr/>
      <dgm:t>
        <a:bodyPr/>
        <a:lstStyle/>
        <a:p>
          <a:endParaRPr lang="zh-CN" altLang="en-US"/>
        </a:p>
      </dgm:t>
    </dgm:pt>
    <dgm:pt modelId="{8E513ADC-7037-41CC-B747-45373F1D8AFC}">
      <dgm:prSet phldrT="[文本]"/>
      <dgm:spPr/>
      <dgm:t>
        <a:bodyPr/>
        <a:lstStyle/>
        <a:p>
          <a:r>
            <a:rPr lang="zh-CN" altLang="en-US" smtClean="0"/>
            <a:t>调研、闭营晚会</a:t>
          </a:r>
          <a:endParaRPr lang="zh-CN" altLang="en-US" dirty="0"/>
        </a:p>
      </dgm:t>
    </dgm:pt>
    <dgm:pt modelId="{D6F28F98-9AB0-448E-979E-6F90D8B64C8D}" type="parTrans" cxnId="{5338DEAA-753C-4D8E-B2CB-7BB693F718A6}">
      <dgm:prSet/>
      <dgm:spPr/>
      <dgm:t>
        <a:bodyPr/>
        <a:lstStyle/>
        <a:p>
          <a:endParaRPr lang="zh-CN" altLang="en-US"/>
        </a:p>
      </dgm:t>
    </dgm:pt>
    <dgm:pt modelId="{1E771498-C021-41FD-A29D-7854055891A5}" type="sibTrans" cxnId="{5338DEAA-753C-4D8E-B2CB-7BB693F718A6}">
      <dgm:prSet/>
      <dgm:spPr/>
      <dgm:t>
        <a:bodyPr/>
        <a:lstStyle/>
        <a:p>
          <a:endParaRPr lang="zh-CN" altLang="en-US"/>
        </a:p>
      </dgm:t>
    </dgm:pt>
    <dgm:pt modelId="{CDE31834-63A0-43C2-9988-6D35AFB86F97}">
      <dgm:prSet phldrT="[文本]"/>
      <dgm:spPr/>
      <dgm:t>
        <a:bodyPr/>
        <a:lstStyle/>
        <a:p>
          <a:r>
            <a:rPr lang="zh-CN" altLang="en-US" dirty="0" smtClean="0"/>
            <a:t>招募全国各地大学生</a:t>
          </a:r>
          <a:endParaRPr lang="zh-CN" altLang="en-US" dirty="0"/>
        </a:p>
      </dgm:t>
    </dgm:pt>
    <dgm:pt modelId="{235A5C68-4E3C-492E-8513-94B1DB88D3BC}" type="parTrans" cxnId="{50D948A1-4C95-43E7-8660-1903A7DF994B}">
      <dgm:prSet/>
      <dgm:spPr/>
      <dgm:t>
        <a:bodyPr/>
        <a:lstStyle/>
        <a:p>
          <a:endParaRPr lang="zh-CN" altLang="en-US"/>
        </a:p>
      </dgm:t>
    </dgm:pt>
    <dgm:pt modelId="{68A48380-AB39-4859-BFFD-DC977D75B719}" type="sibTrans" cxnId="{50D948A1-4C95-43E7-8660-1903A7DF994B}">
      <dgm:prSet/>
      <dgm:spPr/>
      <dgm:t>
        <a:bodyPr/>
        <a:lstStyle/>
        <a:p>
          <a:endParaRPr lang="zh-CN" altLang="en-US"/>
        </a:p>
      </dgm:t>
    </dgm:pt>
    <dgm:pt modelId="{6708D33B-8CA7-4A98-84CD-EFEC8591AB4B}" type="pres">
      <dgm:prSet presAssocID="{2760DFF0-3D5D-497B-A93F-3E6C776FBCAB}" presName="cycle" presStyleCnt="0">
        <dgm:presLayoutVars>
          <dgm:chMax val="1"/>
          <dgm:dir/>
          <dgm:animLvl val="ctr"/>
          <dgm:resizeHandles val="exact"/>
        </dgm:presLayoutVars>
      </dgm:prSet>
      <dgm:spPr/>
      <dgm:t>
        <a:bodyPr/>
        <a:lstStyle/>
        <a:p>
          <a:endParaRPr lang="zh-CN" altLang="en-US"/>
        </a:p>
      </dgm:t>
    </dgm:pt>
    <dgm:pt modelId="{59F77131-D0EE-4468-9374-73740A40957F}" type="pres">
      <dgm:prSet presAssocID="{5F1645DC-EC4F-48B4-A360-031CBD68EBC2}" presName="centerShape" presStyleLbl="node0" presStyleIdx="0" presStyleCnt="1"/>
      <dgm:spPr/>
      <dgm:t>
        <a:bodyPr/>
        <a:lstStyle/>
        <a:p>
          <a:endParaRPr lang="zh-CN" altLang="en-US"/>
        </a:p>
      </dgm:t>
    </dgm:pt>
    <dgm:pt modelId="{8262AFFE-6594-46E0-BE00-32DBC14CCEE6}" type="pres">
      <dgm:prSet presAssocID="{C2852BF5-41CF-40DA-8A51-755E47910145}" presName="Name9" presStyleLbl="parChTrans1D2" presStyleIdx="0" presStyleCnt="4"/>
      <dgm:spPr/>
      <dgm:t>
        <a:bodyPr/>
        <a:lstStyle/>
        <a:p>
          <a:endParaRPr lang="zh-CN" altLang="en-US"/>
        </a:p>
      </dgm:t>
    </dgm:pt>
    <dgm:pt modelId="{A829FE76-75D0-420E-9328-40BF56BEE4B0}" type="pres">
      <dgm:prSet presAssocID="{C2852BF5-41CF-40DA-8A51-755E47910145}" presName="connTx" presStyleLbl="parChTrans1D2" presStyleIdx="0" presStyleCnt="4"/>
      <dgm:spPr/>
      <dgm:t>
        <a:bodyPr/>
        <a:lstStyle/>
        <a:p>
          <a:endParaRPr lang="zh-CN" altLang="en-US"/>
        </a:p>
      </dgm:t>
    </dgm:pt>
    <dgm:pt modelId="{9232F34C-DB53-4990-B4D0-709FE516832C}" type="pres">
      <dgm:prSet presAssocID="{9B9DA74F-0F85-4BE6-A6C8-4756CD6785F6}" presName="node" presStyleLbl="node1" presStyleIdx="0" presStyleCnt="4">
        <dgm:presLayoutVars>
          <dgm:bulletEnabled val="1"/>
        </dgm:presLayoutVars>
      </dgm:prSet>
      <dgm:spPr/>
      <dgm:t>
        <a:bodyPr/>
        <a:lstStyle/>
        <a:p>
          <a:endParaRPr lang="zh-CN" altLang="en-US"/>
        </a:p>
      </dgm:t>
    </dgm:pt>
    <dgm:pt modelId="{8DDDF0F6-59AE-4335-99C6-6997C6662335}" type="pres">
      <dgm:prSet presAssocID="{C259970A-3D59-4E3F-8A0F-767D9F741FDF}" presName="Name9" presStyleLbl="parChTrans1D2" presStyleIdx="1" presStyleCnt="4"/>
      <dgm:spPr/>
      <dgm:t>
        <a:bodyPr/>
        <a:lstStyle/>
        <a:p>
          <a:endParaRPr lang="zh-CN" altLang="en-US"/>
        </a:p>
      </dgm:t>
    </dgm:pt>
    <dgm:pt modelId="{F81231EB-919D-4BA2-82C8-B1FB7B882EF4}" type="pres">
      <dgm:prSet presAssocID="{C259970A-3D59-4E3F-8A0F-767D9F741FDF}" presName="connTx" presStyleLbl="parChTrans1D2" presStyleIdx="1" presStyleCnt="4"/>
      <dgm:spPr/>
      <dgm:t>
        <a:bodyPr/>
        <a:lstStyle/>
        <a:p>
          <a:endParaRPr lang="zh-CN" altLang="en-US"/>
        </a:p>
      </dgm:t>
    </dgm:pt>
    <dgm:pt modelId="{7AFD0857-EAF3-4CA4-99F6-350CF7E7707C}" type="pres">
      <dgm:prSet presAssocID="{3944DE14-597A-4337-8058-D56AC0168D58}" presName="node" presStyleLbl="node1" presStyleIdx="1" presStyleCnt="4">
        <dgm:presLayoutVars>
          <dgm:bulletEnabled val="1"/>
        </dgm:presLayoutVars>
      </dgm:prSet>
      <dgm:spPr/>
      <dgm:t>
        <a:bodyPr/>
        <a:lstStyle/>
        <a:p>
          <a:endParaRPr lang="zh-CN" altLang="en-US"/>
        </a:p>
      </dgm:t>
    </dgm:pt>
    <dgm:pt modelId="{8C361B4D-3A92-484D-BED6-AD2801F61E1F}" type="pres">
      <dgm:prSet presAssocID="{D6F28F98-9AB0-448E-979E-6F90D8B64C8D}" presName="Name9" presStyleLbl="parChTrans1D2" presStyleIdx="2" presStyleCnt="4"/>
      <dgm:spPr/>
      <dgm:t>
        <a:bodyPr/>
        <a:lstStyle/>
        <a:p>
          <a:endParaRPr lang="zh-CN" altLang="en-US"/>
        </a:p>
      </dgm:t>
    </dgm:pt>
    <dgm:pt modelId="{E5AE4D26-EA81-4D1B-B8F3-CF51DEF87FE2}" type="pres">
      <dgm:prSet presAssocID="{D6F28F98-9AB0-448E-979E-6F90D8B64C8D}" presName="connTx" presStyleLbl="parChTrans1D2" presStyleIdx="2" presStyleCnt="4"/>
      <dgm:spPr/>
      <dgm:t>
        <a:bodyPr/>
        <a:lstStyle/>
        <a:p>
          <a:endParaRPr lang="zh-CN" altLang="en-US"/>
        </a:p>
      </dgm:t>
    </dgm:pt>
    <dgm:pt modelId="{AE0C52F8-B7B2-44B6-8A38-39C6BC6E9571}" type="pres">
      <dgm:prSet presAssocID="{8E513ADC-7037-41CC-B747-45373F1D8AFC}" presName="node" presStyleLbl="node1" presStyleIdx="2" presStyleCnt="4">
        <dgm:presLayoutVars>
          <dgm:bulletEnabled val="1"/>
        </dgm:presLayoutVars>
      </dgm:prSet>
      <dgm:spPr/>
      <dgm:t>
        <a:bodyPr/>
        <a:lstStyle/>
        <a:p>
          <a:endParaRPr lang="zh-CN" altLang="en-US"/>
        </a:p>
      </dgm:t>
    </dgm:pt>
    <dgm:pt modelId="{762C6B4C-F2FD-494D-BDA3-898A688FF1E7}" type="pres">
      <dgm:prSet presAssocID="{235A5C68-4E3C-492E-8513-94B1DB88D3BC}" presName="Name9" presStyleLbl="parChTrans1D2" presStyleIdx="3" presStyleCnt="4"/>
      <dgm:spPr/>
      <dgm:t>
        <a:bodyPr/>
        <a:lstStyle/>
        <a:p>
          <a:endParaRPr lang="zh-CN" altLang="en-US"/>
        </a:p>
      </dgm:t>
    </dgm:pt>
    <dgm:pt modelId="{7181B4EB-478A-408A-81B2-393B44AC82D6}" type="pres">
      <dgm:prSet presAssocID="{235A5C68-4E3C-492E-8513-94B1DB88D3BC}" presName="connTx" presStyleLbl="parChTrans1D2" presStyleIdx="3" presStyleCnt="4"/>
      <dgm:spPr/>
      <dgm:t>
        <a:bodyPr/>
        <a:lstStyle/>
        <a:p>
          <a:endParaRPr lang="zh-CN" altLang="en-US"/>
        </a:p>
      </dgm:t>
    </dgm:pt>
    <dgm:pt modelId="{2699BA7D-A73E-4BEC-AAA3-481F70D5A966}" type="pres">
      <dgm:prSet presAssocID="{CDE31834-63A0-43C2-9988-6D35AFB86F97}" presName="node" presStyleLbl="node1" presStyleIdx="3" presStyleCnt="4">
        <dgm:presLayoutVars>
          <dgm:bulletEnabled val="1"/>
        </dgm:presLayoutVars>
      </dgm:prSet>
      <dgm:spPr/>
      <dgm:t>
        <a:bodyPr/>
        <a:lstStyle/>
        <a:p>
          <a:endParaRPr lang="zh-CN" altLang="en-US"/>
        </a:p>
      </dgm:t>
    </dgm:pt>
  </dgm:ptLst>
  <dgm:cxnLst>
    <dgm:cxn modelId="{DB2160BE-E3A3-4872-9B42-FD12D98FBEA3}" type="presOf" srcId="{C2852BF5-41CF-40DA-8A51-755E47910145}" destId="{A829FE76-75D0-420E-9328-40BF56BEE4B0}" srcOrd="1" destOrd="0" presId="urn:microsoft.com/office/officeart/2005/8/layout/radial1"/>
    <dgm:cxn modelId="{E43627F0-CAD3-47D9-9DC4-F0BAA4823162}" type="presOf" srcId="{5F1645DC-EC4F-48B4-A360-031CBD68EBC2}" destId="{59F77131-D0EE-4468-9374-73740A40957F}" srcOrd="0" destOrd="0" presId="urn:microsoft.com/office/officeart/2005/8/layout/radial1"/>
    <dgm:cxn modelId="{E36F7890-0C4F-43A8-999B-8DDCEDF7EA1F}" type="presOf" srcId="{235A5C68-4E3C-492E-8513-94B1DB88D3BC}" destId="{7181B4EB-478A-408A-81B2-393B44AC82D6}" srcOrd="1" destOrd="0" presId="urn:microsoft.com/office/officeart/2005/8/layout/radial1"/>
    <dgm:cxn modelId="{745EE3AF-70C7-455E-801A-8313BFE787C9}" type="presOf" srcId="{8E513ADC-7037-41CC-B747-45373F1D8AFC}" destId="{AE0C52F8-B7B2-44B6-8A38-39C6BC6E9571}" srcOrd="0" destOrd="0" presId="urn:microsoft.com/office/officeart/2005/8/layout/radial1"/>
    <dgm:cxn modelId="{8DE57EA0-8756-44C9-86C2-4F3202CA90E5}" type="presOf" srcId="{D6F28F98-9AB0-448E-979E-6F90D8B64C8D}" destId="{8C361B4D-3A92-484D-BED6-AD2801F61E1F}" srcOrd="0" destOrd="0" presId="urn:microsoft.com/office/officeart/2005/8/layout/radial1"/>
    <dgm:cxn modelId="{3AE59EBA-79F2-479D-8C5F-AB2D1E71D912}" srcId="{2760DFF0-3D5D-497B-A93F-3E6C776FBCAB}" destId="{5F1645DC-EC4F-48B4-A360-031CBD68EBC2}" srcOrd="0" destOrd="0" parTransId="{10177073-3512-4E96-B511-7B2343B41B1F}" sibTransId="{D5F565D3-B10F-486E-84E4-813F1CFF64C5}"/>
    <dgm:cxn modelId="{5338DEAA-753C-4D8E-B2CB-7BB693F718A6}" srcId="{5F1645DC-EC4F-48B4-A360-031CBD68EBC2}" destId="{8E513ADC-7037-41CC-B747-45373F1D8AFC}" srcOrd="2" destOrd="0" parTransId="{D6F28F98-9AB0-448E-979E-6F90D8B64C8D}" sibTransId="{1E771498-C021-41FD-A29D-7854055891A5}"/>
    <dgm:cxn modelId="{2C25FB96-B948-4666-8051-85666A70090B}" type="presOf" srcId="{CDE31834-63A0-43C2-9988-6D35AFB86F97}" destId="{2699BA7D-A73E-4BEC-AAA3-481F70D5A966}" srcOrd="0" destOrd="0" presId="urn:microsoft.com/office/officeart/2005/8/layout/radial1"/>
    <dgm:cxn modelId="{F71876E5-05D3-47F5-8F9B-5F21E63F0891}" type="presOf" srcId="{9B9DA74F-0F85-4BE6-A6C8-4756CD6785F6}" destId="{9232F34C-DB53-4990-B4D0-709FE516832C}" srcOrd="0" destOrd="0" presId="urn:microsoft.com/office/officeart/2005/8/layout/radial1"/>
    <dgm:cxn modelId="{4AE0C888-2C43-41C0-9719-D138AD62EFDB}" type="presOf" srcId="{3944DE14-597A-4337-8058-D56AC0168D58}" destId="{7AFD0857-EAF3-4CA4-99F6-350CF7E7707C}" srcOrd="0" destOrd="0" presId="urn:microsoft.com/office/officeart/2005/8/layout/radial1"/>
    <dgm:cxn modelId="{45E65737-AC22-4570-AC3D-47E638429763}" type="presOf" srcId="{235A5C68-4E3C-492E-8513-94B1DB88D3BC}" destId="{762C6B4C-F2FD-494D-BDA3-898A688FF1E7}" srcOrd="0" destOrd="0" presId="urn:microsoft.com/office/officeart/2005/8/layout/radial1"/>
    <dgm:cxn modelId="{DD397266-E6E0-4336-AD75-B98FC9E06A0C}" type="presOf" srcId="{C259970A-3D59-4E3F-8A0F-767D9F741FDF}" destId="{8DDDF0F6-59AE-4335-99C6-6997C6662335}" srcOrd="0" destOrd="0" presId="urn:microsoft.com/office/officeart/2005/8/layout/radial1"/>
    <dgm:cxn modelId="{5DAB1A4C-EC3C-4B9F-B5A5-359B429B3EB0}" srcId="{5F1645DC-EC4F-48B4-A360-031CBD68EBC2}" destId="{9B9DA74F-0F85-4BE6-A6C8-4756CD6785F6}" srcOrd="0" destOrd="0" parTransId="{C2852BF5-41CF-40DA-8A51-755E47910145}" sibTransId="{564C469B-635D-4FD6-8F39-2184813527D9}"/>
    <dgm:cxn modelId="{D53E2819-7B48-466A-AA89-2BD92298699E}" type="presOf" srcId="{C2852BF5-41CF-40DA-8A51-755E47910145}" destId="{8262AFFE-6594-46E0-BE00-32DBC14CCEE6}" srcOrd="0" destOrd="0" presId="urn:microsoft.com/office/officeart/2005/8/layout/radial1"/>
    <dgm:cxn modelId="{D6495898-C189-41BA-997D-6A1A5A1C58FB}" type="presOf" srcId="{C259970A-3D59-4E3F-8A0F-767D9F741FDF}" destId="{F81231EB-919D-4BA2-82C8-B1FB7B882EF4}" srcOrd="1" destOrd="0" presId="urn:microsoft.com/office/officeart/2005/8/layout/radial1"/>
    <dgm:cxn modelId="{4702609E-C785-44BC-AB63-97B4CDEFD2FA}" type="presOf" srcId="{D6F28F98-9AB0-448E-979E-6F90D8B64C8D}" destId="{E5AE4D26-EA81-4D1B-B8F3-CF51DEF87FE2}" srcOrd="1" destOrd="0" presId="urn:microsoft.com/office/officeart/2005/8/layout/radial1"/>
    <dgm:cxn modelId="{AABA10CC-4CFD-4E45-B2AE-BAAB5F49F81F}" type="presOf" srcId="{2760DFF0-3D5D-497B-A93F-3E6C776FBCAB}" destId="{6708D33B-8CA7-4A98-84CD-EFEC8591AB4B}" srcOrd="0" destOrd="0" presId="urn:microsoft.com/office/officeart/2005/8/layout/radial1"/>
    <dgm:cxn modelId="{57E10831-0B30-4136-903F-7839ACAC8CBF}" srcId="{5F1645DC-EC4F-48B4-A360-031CBD68EBC2}" destId="{3944DE14-597A-4337-8058-D56AC0168D58}" srcOrd="1" destOrd="0" parTransId="{C259970A-3D59-4E3F-8A0F-767D9F741FDF}" sibTransId="{137C37D1-C22D-423C-919C-ABF71D114DFE}"/>
    <dgm:cxn modelId="{50D948A1-4C95-43E7-8660-1903A7DF994B}" srcId="{5F1645DC-EC4F-48B4-A360-031CBD68EBC2}" destId="{CDE31834-63A0-43C2-9988-6D35AFB86F97}" srcOrd="3" destOrd="0" parTransId="{235A5C68-4E3C-492E-8513-94B1DB88D3BC}" sibTransId="{68A48380-AB39-4859-BFFD-DC977D75B719}"/>
    <dgm:cxn modelId="{08530F24-9E56-4798-BFCC-DD1FA6940E3B}" type="presParOf" srcId="{6708D33B-8CA7-4A98-84CD-EFEC8591AB4B}" destId="{59F77131-D0EE-4468-9374-73740A40957F}" srcOrd="0" destOrd="0" presId="urn:microsoft.com/office/officeart/2005/8/layout/radial1"/>
    <dgm:cxn modelId="{E9E1A2BB-7361-4BEF-AE61-F3A52EDEB6E3}" type="presParOf" srcId="{6708D33B-8CA7-4A98-84CD-EFEC8591AB4B}" destId="{8262AFFE-6594-46E0-BE00-32DBC14CCEE6}" srcOrd="1" destOrd="0" presId="urn:microsoft.com/office/officeart/2005/8/layout/radial1"/>
    <dgm:cxn modelId="{5F8D1D62-53BA-438F-9B4D-3C0D4E233A80}" type="presParOf" srcId="{8262AFFE-6594-46E0-BE00-32DBC14CCEE6}" destId="{A829FE76-75D0-420E-9328-40BF56BEE4B0}" srcOrd="0" destOrd="0" presId="urn:microsoft.com/office/officeart/2005/8/layout/radial1"/>
    <dgm:cxn modelId="{46805EC2-39F0-411B-8425-1B09708CF7A2}" type="presParOf" srcId="{6708D33B-8CA7-4A98-84CD-EFEC8591AB4B}" destId="{9232F34C-DB53-4990-B4D0-709FE516832C}" srcOrd="2" destOrd="0" presId="urn:microsoft.com/office/officeart/2005/8/layout/radial1"/>
    <dgm:cxn modelId="{35229B8A-F81A-4C7B-B07D-BA2907CC9B7F}" type="presParOf" srcId="{6708D33B-8CA7-4A98-84CD-EFEC8591AB4B}" destId="{8DDDF0F6-59AE-4335-99C6-6997C6662335}" srcOrd="3" destOrd="0" presId="urn:microsoft.com/office/officeart/2005/8/layout/radial1"/>
    <dgm:cxn modelId="{55176A67-742D-435A-AF6C-0E6A636D5F78}" type="presParOf" srcId="{8DDDF0F6-59AE-4335-99C6-6997C6662335}" destId="{F81231EB-919D-4BA2-82C8-B1FB7B882EF4}" srcOrd="0" destOrd="0" presId="urn:microsoft.com/office/officeart/2005/8/layout/radial1"/>
    <dgm:cxn modelId="{761B488E-833B-4037-9D1F-6F7F4AC0771D}" type="presParOf" srcId="{6708D33B-8CA7-4A98-84CD-EFEC8591AB4B}" destId="{7AFD0857-EAF3-4CA4-99F6-350CF7E7707C}" srcOrd="4" destOrd="0" presId="urn:microsoft.com/office/officeart/2005/8/layout/radial1"/>
    <dgm:cxn modelId="{0CE55055-87DA-49C9-8822-7ACA56EDB9DC}" type="presParOf" srcId="{6708D33B-8CA7-4A98-84CD-EFEC8591AB4B}" destId="{8C361B4D-3A92-484D-BED6-AD2801F61E1F}" srcOrd="5" destOrd="0" presId="urn:microsoft.com/office/officeart/2005/8/layout/radial1"/>
    <dgm:cxn modelId="{7F8FCA36-22FE-4A88-879B-FC451DBA6857}" type="presParOf" srcId="{8C361B4D-3A92-484D-BED6-AD2801F61E1F}" destId="{E5AE4D26-EA81-4D1B-B8F3-CF51DEF87FE2}" srcOrd="0" destOrd="0" presId="urn:microsoft.com/office/officeart/2005/8/layout/radial1"/>
    <dgm:cxn modelId="{2391A768-CBB0-4DB9-928C-9D3BC5F39222}" type="presParOf" srcId="{6708D33B-8CA7-4A98-84CD-EFEC8591AB4B}" destId="{AE0C52F8-B7B2-44B6-8A38-39C6BC6E9571}" srcOrd="6" destOrd="0" presId="urn:microsoft.com/office/officeart/2005/8/layout/radial1"/>
    <dgm:cxn modelId="{F7C7041F-E959-4EFC-A020-E1D68A7D72CD}" type="presParOf" srcId="{6708D33B-8CA7-4A98-84CD-EFEC8591AB4B}" destId="{762C6B4C-F2FD-494D-BDA3-898A688FF1E7}" srcOrd="7" destOrd="0" presId="urn:microsoft.com/office/officeart/2005/8/layout/radial1"/>
    <dgm:cxn modelId="{9E94B71A-3DFB-45A3-BF7F-DF29BDDC0B1E}" type="presParOf" srcId="{762C6B4C-F2FD-494D-BDA3-898A688FF1E7}" destId="{7181B4EB-478A-408A-81B2-393B44AC82D6}" srcOrd="0" destOrd="0" presId="urn:microsoft.com/office/officeart/2005/8/layout/radial1"/>
    <dgm:cxn modelId="{84CAEA3F-435C-4FC4-A9B1-FCECEF576D30}" type="presParOf" srcId="{6708D33B-8CA7-4A98-84CD-EFEC8591AB4B}" destId="{2699BA7D-A73E-4BEC-AAA3-481F70D5A966}"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77131-D0EE-4468-9374-73740A40957F}">
      <dsp:nvSpPr>
        <dsp:cNvPr id="0" name=""/>
        <dsp:cNvSpPr/>
      </dsp:nvSpPr>
      <dsp:spPr>
        <a:xfrm>
          <a:off x="3665748" y="1169404"/>
          <a:ext cx="898103" cy="89810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夏雨雨人夏令营</a:t>
          </a:r>
          <a:endParaRPr lang="zh-CN" altLang="en-US" sz="1300" kern="1200" dirty="0"/>
        </a:p>
      </dsp:txBody>
      <dsp:txXfrm>
        <a:off x="3797272" y="1300928"/>
        <a:ext cx="635055" cy="635055"/>
      </dsp:txXfrm>
    </dsp:sp>
    <dsp:sp modelId="{8262AFFE-6594-46E0-BE00-32DBC14CCEE6}">
      <dsp:nvSpPr>
        <dsp:cNvPr id="0" name=""/>
        <dsp:cNvSpPr/>
      </dsp:nvSpPr>
      <dsp:spPr>
        <a:xfrm rot="16200000">
          <a:off x="3979803" y="1024586"/>
          <a:ext cx="269992" cy="19643"/>
        </a:xfrm>
        <a:custGeom>
          <a:avLst/>
          <a:gdLst/>
          <a:ahLst/>
          <a:cxnLst/>
          <a:rect l="0" t="0" r="0" b="0"/>
          <a:pathLst>
            <a:path>
              <a:moveTo>
                <a:pt x="0" y="9821"/>
              </a:moveTo>
              <a:lnTo>
                <a:pt x="269992" y="982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108050" y="1027658"/>
        <a:ext cx="13499" cy="13499"/>
      </dsp:txXfrm>
    </dsp:sp>
    <dsp:sp modelId="{9232F34C-DB53-4990-B4D0-709FE516832C}">
      <dsp:nvSpPr>
        <dsp:cNvPr id="0" name=""/>
        <dsp:cNvSpPr/>
      </dsp:nvSpPr>
      <dsp:spPr>
        <a:xfrm>
          <a:off x="3665748" y="1308"/>
          <a:ext cx="898103" cy="8981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一周理论培训</a:t>
          </a:r>
          <a:endParaRPr lang="zh-CN" altLang="en-US" sz="1300" kern="1200" dirty="0"/>
        </a:p>
      </dsp:txBody>
      <dsp:txXfrm>
        <a:off x="3797272" y="132832"/>
        <a:ext cx="635055" cy="635055"/>
      </dsp:txXfrm>
    </dsp:sp>
    <dsp:sp modelId="{8DDDF0F6-59AE-4335-99C6-6997C6662335}">
      <dsp:nvSpPr>
        <dsp:cNvPr id="0" name=""/>
        <dsp:cNvSpPr/>
      </dsp:nvSpPr>
      <dsp:spPr>
        <a:xfrm>
          <a:off x="4563851" y="1608634"/>
          <a:ext cx="269992" cy="19643"/>
        </a:xfrm>
        <a:custGeom>
          <a:avLst/>
          <a:gdLst/>
          <a:ahLst/>
          <a:cxnLst/>
          <a:rect l="0" t="0" r="0" b="0"/>
          <a:pathLst>
            <a:path>
              <a:moveTo>
                <a:pt x="0" y="9821"/>
              </a:moveTo>
              <a:lnTo>
                <a:pt x="269992" y="982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692098" y="1611706"/>
        <a:ext cx="13499" cy="13499"/>
      </dsp:txXfrm>
    </dsp:sp>
    <dsp:sp modelId="{7AFD0857-EAF3-4CA4-99F6-350CF7E7707C}">
      <dsp:nvSpPr>
        <dsp:cNvPr id="0" name=""/>
        <dsp:cNvSpPr/>
      </dsp:nvSpPr>
      <dsp:spPr>
        <a:xfrm>
          <a:off x="4833844" y="1169404"/>
          <a:ext cx="898103" cy="8981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三周实践活动</a:t>
          </a:r>
          <a:endParaRPr lang="zh-CN" altLang="en-US" sz="1300" kern="1200" dirty="0"/>
        </a:p>
      </dsp:txBody>
      <dsp:txXfrm>
        <a:off x="4965368" y="1300928"/>
        <a:ext cx="635055" cy="635055"/>
      </dsp:txXfrm>
    </dsp:sp>
    <dsp:sp modelId="{8C361B4D-3A92-484D-BED6-AD2801F61E1F}">
      <dsp:nvSpPr>
        <dsp:cNvPr id="0" name=""/>
        <dsp:cNvSpPr/>
      </dsp:nvSpPr>
      <dsp:spPr>
        <a:xfrm rot="5400000">
          <a:off x="3979803" y="2192682"/>
          <a:ext cx="269992" cy="19643"/>
        </a:xfrm>
        <a:custGeom>
          <a:avLst/>
          <a:gdLst/>
          <a:ahLst/>
          <a:cxnLst/>
          <a:rect l="0" t="0" r="0" b="0"/>
          <a:pathLst>
            <a:path>
              <a:moveTo>
                <a:pt x="0" y="9821"/>
              </a:moveTo>
              <a:lnTo>
                <a:pt x="269992" y="982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108050" y="2195754"/>
        <a:ext cx="13499" cy="13499"/>
      </dsp:txXfrm>
    </dsp:sp>
    <dsp:sp modelId="{AE0C52F8-B7B2-44B6-8A38-39C6BC6E9571}">
      <dsp:nvSpPr>
        <dsp:cNvPr id="0" name=""/>
        <dsp:cNvSpPr/>
      </dsp:nvSpPr>
      <dsp:spPr>
        <a:xfrm>
          <a:off x="3665748" y="2337500"/>
          <a:ext cx="898103" cy="8981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smtClean="0"/>
            <a:t>调研、闭营晚会</a:t>
          </a:r>
          <a:endParaRPr lang="zh-CN" altLang="en-US" sz="1300" kern="1200" dirty="0"/>
        </a:p>
      </dsp:txBody>
      <dsp:txXfrm>
        <a:off x="3797272" y="2469024"/>
        <a:ext cx="635055" cy="635055"/>
      </dsp:txXfrm>
    </dsp:sp>
    <dsp:sp modelId="{762C6B4C-F2FD-494D-BDA3-898A688FF1E7}">
      <dsp:nvSpPr>
        <dsp:cNvPr id="0" name=""/>
        <dsp:cNvSpPr/>
      </dsp:nvSpPr>
      <dsp:spPr>
        <a:xfrm rot="10800000">
          <a:off x="3395755" y="1608634"/>
          <a:ext cx="269992" cy="19643"/>
        </a:xfrm>
        <a:custGeom>
          <a:avLst/>
          <a:gdLst/>
          <a:ahLst/>
          <a:cxnLst/>
          <a:rect l="0" t="0" r="0" b="0"/>
          <a:pathLst>
            <a:path>
              <a:moveTo>
                <a:pt x="0" y="9821"/>
              </a:moveTo>
              <a:lnTo>
                <a:pt x="269992" y="982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524002" y="1611706"/>
        <a:ext cx="13499" cy="13499"/>
      </dsp:txXfrm>
    </dsp:sp>
    <dsp:sp modelId="{2699BA7D-A73E-4BEC-AAA3-481F70D5A966}">
      <dsp:nvSpPr>
        <dsp:cNvPr id="0" name=""/>
        <dsp:cNvSpPr/>
      </dsp:nvSpPr>
      <dsp:spPr>
        <a:xfrm>
          <a:off x="2497652" y="1169404"/>
          <a:ext cx="898103" cy="8981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招募全国各地大学生</a:t>
          </a:r>
          <a:endParaRPr lang="zh-CN" altLang="en-US" sz="1300" kern="1200" dirty="0"/>
        </a:p>
      </dsp:txBody>
      <dsp:txXfrm>
        <a:off x="2629176" y="1300928"/>
        <a:ext cx="635055" cy="6350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C589C-BD7A-4703-9B0B-65951AE9DC96}" type="datetimeFigureOut">
              <a:rPr lang="zh-CN" altLang="en-US" smtClean="0"/>
              <a:pPr/>
              <a:t>2018/6/13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E04B1-69E5-44AE-A4F0-FDA0E53792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9DE04B1-69E5-44AE-A4F0-FDA0E53792D5}"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DE04B1-69E5-44AE-A4F0-FDA0E53792D5}"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016D8BE-1530-4444-99CA-B10A29BF1912}" type="datetime1">
              <a:rPr lang="zh-CN" altLang="en-US" smtClean="0"/>
              <a:pPr/>
              <a:t>2018/6/13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E9C4FA-A761-4E69-ADD4-6454281B48B1}" type="datetime1">
              <a:rPr lang="zh-CN" altLang="en-US" smtClean="0"/>
              <a:pPr/>
              <a:t>2018/6/13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63DB7F-98BA-401B-937D-9D2C498FCD3C}" type="datetime1">
              <a:rPr lang="zh-CN" altLang="en-US" smtClean="0"/>
              <a:pPr/>
              <a:t>2018/6/13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F4BB00-03AA-479D-8A2B-E3B6BDA6B4C9}" type="datetime1">
              <a:rPr lang="zh-CN" altLang="en-US" smtClean="0"/>
              <a:pPr/>
              <a:t>2018/6/13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5707439-EB2D-42F0-BB0F-D275FB7481D4}" type="datetime1">
              <a:rPr lang="zh-CN" altLang="en-US" smtClean="0"/>
              <a:pPr/>
              <a:t>2018/6/13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EC1696-682C-4BCE-BE89-3128B976F228}" type="datetime1">
              <a:rPr lang="zh-CN" altLang="en-US" smtClean="0"/>
              <a:pPr/>
              <a:t>2018/6/13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36DAFEF-1374-4D5F-A18B-369F166A375B}" type="datetime1">
              <a:rPr lang="zh-CN" altLang="en-US" smtClean="0"/>
              <a:pPr/>
              <a:t>2018/6/13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53D6139-43D8-47D6-BB7B-F6D732EA2F68}" type="datetime1">
              <a:rPr lang="zh-CN" altLang="en-US" smtClean="0"/>
              <a:pPr/>
              <a:t>2018/6/13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7237BF-14C3-443E-8B38-857BE7F7B348}" type="datetime1">
              <a:rPr lang="zh-CN" altLang="en-US" smtClean="0"/>
              <a:pPr/>
              <a:t>2018/6/13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837D356-3987-4C74-A8DF-1DF2BA9C154B}" type="datetime1">
              <a:rPr lang="zh-CN" altLang="en-US" smtClean="0"/>
              <a:pPr/>
              <a:t>2018/6/13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A53E6A2-F3AC-483F-994E-F0262C402365}" type="datetime1">
              <a:rPr lang="zh-CN" altLang="en-US" smtClean="0"/>
              <a:pPr/>
              <a:t>2018/6/13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941907-4C2E-4491-868B-B98E1F4C5BE8}" type="datetime1">
              <a:rPr lang="zh-CN" altLang="en-US" smtClean="0"/>
              <a:pPr/>
              <a:t>2018/6/13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file:///E:\&#27712;&#22616;&#26449;&#35270;&#39057;.mp4" TargetMode="Externa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3500438" y="771525"/>
            <a:ext cx="4572000" cy="322898"/>
          </a:xfrm>
          <a:prstGeom prst="rect">
            <a:avLst/>
          </a:prstGeom>
          <a:noFill/>
          <a:ln w="9525" algn="ctr">
            <a:noFill/>
            <a:miter lim="800000"/>
            <a:headEnd/>
            <a:tailEnd/>
          </a:ln>
        </p:spPr>
        <p:txBody>
          <a:bodyPr anchor="ctr"/>
          <a:lstStyle/>
          <a:p>
            <a:pPr>
              <a:lnSpc>
                <a:spcPct val="120000"/>
              </a:lnSpc>
            </a:pPr>
            <a:r>
              <a:rPr lang="zh-CN" altLang="en-US" sz="1600" b="1">
                <a:latin typeface="微软雅黑" pitchFamily="34" charset="-122"/>
                <a:ea typeface="微软雅黑" pitchFamily="34" charset="-122"/>
              </a:rPr>
              <a:t>工友教育、公共服务、工友权益、工友子女教育</a:t>
            </a:r>
          </a:p>
        </p:txBody>
      </p:sp>
      <p:sp>
        <p:nvSpPr>
          <p:cNvPr id="352259" name="AutoShape 3"/>
          <p:cNvSpPr>
            <a:spLocks noChangeArrowheads="1"/>
          </p:cNvSpPr>
          <p:nvPr/>
        </p:nvSpPr>
        <p:spPr bwMode="auto">
          <a:xfrm>
            <a:off x="857250" y="771525"/>
            <a:ext cx="2643188" cy="332899"/>
          </a:xfrm>
          <a:prstGeom prst="roundRect">
            <a:avLst>
              <a:gd name="adj" fmla="val 0"/>
            </a:avLst>
          </a:prstGeom>
          <a:gradFill rotWithShape="1">
            <a:gsLst>
              <a:gs pos="0">
                <a:schemeClr val="accent1"/>
              </a:gs>
              <a:gs pos="100000">
                <a:schemeClr val="hlink"/>
              </a:gs>
            </a:gsLst>
            <a:lin ang="5400000" scaled="1"/>
          </a:gradFill>
          <a:ln w="6350" algn="ctr">
            <a:noFill/>
            <a:round/>
            <a:headEnd/>
            <a:tailEnd/>
          </a:ln>
          <a:effectLst>
            <a:prstShdw prst="shdw18" dist="17961" dir="13500000">
              <a:schemeClr val="accent1">
                <a:gamma/>
                <a:shade val="60000"/>
                <a:invGamma/>
              </a:schemeClr>
            </a:prstShdw>
          </a:effectLst>
        </p:spPr>
        <p:txBody>
          <a:bodyPr wrap="none" anchor="ctr"/>
          <a:lstStyle/>
          <a:p>
            <a:pPr algn="ctr">
              <a:spcBef>
                <a:spcPct val="20000"/>
              </a:spcBef>
              <a:buClr>
                <a:srgbClr val="E1B40C"/>
              </a:buClr>
              <a:buFont typeface="Wingdings" pitchFamily="2" charset="2"/>
              <a:buNone/>
              <a:defRPr/>
            </a:pPr>
            <a:r>
              <a:rPr lang="zh-CN" altLang="en-US" sz="1600" b="1" dirty="0">
                <a:solidFill>
                  <a:schemeClr val="bg1"/>
                </a:solidFill>
                <a:latin typeface="微软雅黑" pitchFamily="34" charset="-122"/>
                <a:ea typeface="微软雅黑" pitchFamily="34" charset="-122"/>
              </a:rPr>
              <a:t>厦门国仁工友之家、社区大学</a:t>
            </a:r>
          </a:p>
        </p:txBody>
      </p:sp>
      <p:sp>
        <p:nvSpPr>
          <p:cNvPr id="352260" name="AutoShape 4"/>
          <p:cNvSpPr>
            <a:spLocks noChangeArrowheads="1"/>
          </p:cNvSpPr>
          <p:nvPr/>
        </p:nvSpPr>
        <p:spPr bwMode="auto">
          <a:xfrm rot="21600000">
            <a:off x="571501" y="3086100"/>
            <a:ext cx="7921625" cy="198597"/>
          </a:xfrm>
          <a:custGeom>
            <a:avLst/>
            <a:gdLst>
              <a:gd name="G0" fmla="+- 461 0 0"/>
              <a:gd name="G1" fmla="+- 21600 0 461"/>
              <a:gd name="G2" fmla="*/ 461 1 2"/>
              <a:gd name="G3" fmla="+- 21600 0 G2"/>
              <a:gd name="G4" fmla="+/ 461 21600 2"/>
              <a:gd name="G5" fmla="+/ G1 0 2"/>
              <a:gd name="G6" fmla="*/ 21600 21600 461"/>
              <a:gd name="G7" fmla="*/ G6 1 2"/>
              <a:gd name="G8" fmla="+- 21600 0 G7"/>
              <a:gd name="G9" fmla="*/ 21600 1 2"/>
              <a:gd name="G10" fmla="+- 461 0 G9"/>
              <a:gd name="G11" fmla="?: G10 G8 0"/>
              <a:gd name="G12" fmla="?: G10 G7 21600"/>
              <a:gd name="T0" fmla="*/ 21369 w 21600"/>
              <a:gd name="T1" fmla="*/ 10800 h 21600"/>
              <a:gd name="T2" fmla="*/ 10800 w 21600"/>
              <a:gd name="T3" fmla="*/ 21600 h 21600"/>
              <a:gd name="T4" fmla="*/ 231 w 21600"/>
              <a:gd name="T5" fmla="*/ 10800 h 21600"/>
              <a:gd name="T6" fmla="*/ 10800 w 21600"/>
              <a:gd name="T7" fmla="*/ 0 h 21600"/>
              <a:gd name="T8" fmla="*/ 2031 w 21600"/>
              <a:gd name="T9" fmla="*/ 2031 h 21600"/>
              <a:gd name="T10" fmla="*/ 19569 w 21600"/>
              <a:gd name="T11" fmla="*/ 19569 h 21600"/>
            </a:gdLst>
            <a:ahLst/>
            <a:cxnLst>
              <a:cxn ang="0">
                <a:pos x="T0" y="T1"/>
              </a:cxn>
              <a:cxn ang="0">
                <a:pos x="T2" y="T3"/>
              </a:cxn>
              <a:cxn ang="0">
                <a:pos x="T4" y="T5"/>
              </a:cxn>
              <a:cxn ang="0">
                <a:pos x="T6" y="T7"/>
              </a:cxn>
            </a:cxnLst>
            <a:rect l="T8" t="T9" r="T10" b="T11"/>
            <a:pathLst>
              <a:path w="21600" h="21600">
                <a:moveTo>
                  <a:pt x="0" y="0"/>
                </a:moveTo>
                <a:lnTo>
                  <a:pt x="461" y="21600"/>
                </a:lnTo>
                <a:lnTo>
                  <a:pt x="21139" y="21600"/>
                </a:lnTo>
                <a:lnTo>
                  <a:pt x="21600" y="0"/>
                </a:lnTo>
                <a:close/>
              </a:path>
            </a:pathLst>
          </a:custGeom>
          <a:gradFill rotWithShape="1">
            <a:gsLst>
              <a:gs pos="0">
                <a:schemeClr val="bg2">
                  <a:alpha val="28999"/>
                </a:schemeClr>
              </a:gs>
              <a:gs pos="100000">
                <a:schemeClr val="bg1">
                  <a:alpha val="0"/>
                </a:schemeClr>
              </a:gs>
            </a:gsLst>
            <a:lin ang="5400000" scaled="1"/>
          </a:gradFill>
          <a:ln w="28575" algn="ctr">
            <a:noFill/>
            <a:miter lim="800000"/>
            <a:headEnd/>
            <a:tailEnd/>
          </a:ln>
          <a:effectLst/>
        </p:spPr>
        <p:txBody>
          <a:bodyPr wrap="none" anchor="ctr"/>
          <a:lstStyle/>
          <a:p>
            <a:pPr>
              <a:defRPr/>
            </a:pPr>
            <a:endParaRPr lang="zh-CN" altLang="en-US">
              <a:latin typeface="+mn-ea"/>
              <a:ea typeface="+mn-ea"/>
            </a:endParaRPr>
          </a:p>
        </p:txBody>
      </p:sp>
      <p:sp>
        <p:nvSpPr>
          <p:cNvPr id="352261" name="AutoShape 5"/>
          <p:cNvSpPr>
            <a:spLocks noChangeArrowheads="1"/>
          </p:cNvSpPr>
          <p:nvPr/>
        </p:nvSpPr>
        <p:spPr bwMode="auto">
          <a:xfrm rot="21600000">
            <a:off x="611189" y="2323148"/>
            <a:ext cx="7921625" cy="197168"/>
          </a:xfrm>
          <a:custGeom>
            <a:avLst/>
            <a:gdLst>
              <a:gd name="G0" fmla="+- 461 0 0"/>
              <a:gd name="G1" fmla="+- 21600 0 461"/>
              <a:gd name="G2" fmla="*/ 461 1 2"/>
              <a:gd name="G3" fmla="+- 21600 0 G2"/>
              <a:gd name="G4" fmla="+/ 461 21600 2"/>
              <a:gd name="G5" fmla="+/ G1 0 2"/>
              <a:gd name="G6" fmla="*/ 21600 21600 461"/>
              <a:gd name="G7" fmla="*/ G6 1 2"/>
              <a:gd name="G8" fmla="+- 21600 0 G7"/>
              <a:gd name="G9" fmla="*/ 21600 1 2"/>
              <a:gd name="G10" fmla="+- 461 0 G9"/>
              <a:gd name="G11" fmla="?: G10 G8 0"/>
              <a:gd name="G12" fmla="?: G10 G7 21600"/>
              <a:gd name="T0" fmla="*/ 21369 w 21600"/>
              <a:gd name="T1" fmla="*/ 10800 h 21600"/>
              <a:gd name="T2" fmla="*/ 10800 w 21600"/>
              <a:gd name="T3" fmla="*/ 21600 h 21600"/>
              <a:gd name="T4" fmla="*/ 231 w 21600"/>
              <a:gd name="T5" fmla="*/ 10800 h 21600"/>
              <a:gd name="T6" fmla="*/ 10800 w 21600"/>
              <a:gd name="T7" fmla="*/ 0 h 21600"/>
              <a:gd name="T8" fmla="*/ 2031 w 21600"/>
              <a:gd name="T9" fmla="*/ 2031 h 21600"/>
              <a:gd name="T10" fmla="*/ 19569 w 21600"/>
              <a:gd name="T11" fmla="*/ 19569 h 21600"/>
            </a:gdLst>
            <a:ahLst/>
            <a:cxnLst>
              <a:cxn ang="0">
                <a:pos x="T0" y="T1"/>
              </a:cxn>
              <a:cxn ang="0">
                <a:pos x="T2" y="T3"/>
              </a:cxn>
              <a:cxn ang="0">
                <a:pos x="T4" y="T5"/>
              </a:cxn>
              <a:cxn ang="0">
                <a:pos x="T6" y="T7"/>
              </a:cxn>
            </a:cxnLst>
            <a:rect l="T8" t="T9" r="T10" b="T11"/>
            <a:pathLst>
              <a:path w="21600" h="21600">
                <a:moveTo>
                  <a:pt x="0" y="0"/>
                </a:moveTo>
                <a:lnTo>
                  <a:pt x="461" y="21600"/>
                </a:lnTo>
                <a:lnTo>
                  <a:pt x="21139" y="21600"/>
                </a:lnTo>
                <a:lnTo>
                  <a:pt x="21600" y="0"/>
                </a:lnTo>
                <a:close/>
              </a:path>
            </a:pathLst>
          </a:custGeom>
          <a:gradFill rotWithShape="1">
            <a:gsLst>
              <a:gs pos="0">
                <a:schemeClr val="bg2">
                  <a:alpha val="28999"/>
                </a:schemeClr>
              </a:gs>
              <a:gs pos="100000">
                <a:schemeClr val="bg1">
                  <a:alpha val="0"/>
                </a:schemeClr>
              </a:gs>
            </a:gsLst>
            <a:lin ang="5400000" scaled="1"/>
          </a:gradFill>
          <a:ln w="28575" algn="ctr">
            <a:noFill/>
            <a:miter lim="800000"/>
            <a:headEnd/>
            <a:tailEnd/>
          </a:ln>
          <a:effectLst/>
        </p:spPr>
        <p:txBody>
          <a:bodyPr wrap="none" anchor="ctr"/>
          <a:lstStyle/>
          <a:p>
            <a:pPr>
              <a:defRPr/>
            </a:pPr>
            <a:endParaRPr lang="zh-CN" altLang="en-US">
              <a:latin typeface="+mn-ea"/>
              <a:ea typeface="+mn-ea"/>
            </a:endParaRPr>
          </a:p>
        </p:txBody>
      </p:sp>
      <p:sp>
        <p:nvSpPr>
          <p:cNvPr id="352262" name="AutoShape 6"/>
          <p:cNvSpPr>
            <a:spLocks noChangeArrowheads="1"/>
          </p:cNvSpPr>
          <p:nvPr/>
        </p:nvSpPr>
        <p:spPr bwMode="auto">
          <a:xfrm rot="21600000">
            <a:off x="611189" y="1590199"/>
            <a:ext cx="7921625" cy="197168"/>
          </a:xfrm>
          <a:custGeom>
            <a:avLst/>
            <a:gdLst>
              <a:gd name="G0" fmla="+- 461 0 0"/>
              <a:gd name="G1" fmla="+- 21600 0 461"/>
              <a:gd name="G2" fmla="*/ 461 1 2"/>
              <a:gd name="G3" fmla="+- 21600 0 G2"/>
              <a:gd name="G4" fmla="+/ 461 21600 2"/>
              <a:gd name="G5" fmla="+/ G1 0 2"/>
              <a:gd name="G6" fmla="*/ 21600 21600 461"/>
              <a:gd name="G7" fmla="*/ G6 1 2"/>
              <a:gd name="G8" fmla="+- 21600 0 G7"/>
              <a:gd name="G9" fmla="*/ 21600 1 2"/>
              <a:gd name="G10" fmla="+- 461 0 G9"/>
              <a:gd name="G11" fmla="?: G10 G8 0"/>
              <a:gd name="G12" fmla="?: G10 G7 21600"/>
              <a:gd name="T0" fmla="*/ 21369 w 21600"/>
              <a:gd name="T1" fmla="*/ 10800 h 21600"/>
              <a:gd name="T2" fmla="*/ 10800 w 21600"/>
              <a:gd name="T3" fmla="*/ 21600 h 21600"/>
              <a:gd name="T4" fmla="*/ 231 w 21600"/>
              <a:gd name="T5" fmla="*/ 10800 h 21600"/>
              <a:gd name="T6" fmla="*/ 10800 w 21600"/>
              <a:gd name="T7" fmla="*/ 0 h 21600"/>
              <a:gd name="T8" fmla="*/ 2031 w 21600"/>
              <a:gd name="T9" fmla="*/ 2031 h 21600"/>
              <a:gd name="T10" fmla="*/ 19569 w 21600"/>
              <a:gd name="T11" fmla="*/ 19569 h 21600"/>
            </a:gdLst>
            <a:ahLst/>
            <a:cxnLst>
              <a:cxn ang="0">
                <a:pos x="T0" y="T1"/>
              </a:cxn>
              <a:cxn ang="0">
                <a:pos x="T2" y="T3"/>
              </a:cxn>
              <a:cxn ang="0">
                <a:pos x="T4" y="T5"/>
              </a:cxn>
              <a:cxn ang="0">
                <a:pos x="T6" y="T7"/>
              </a:cxn>
            </a:cxnLst>
            <a:rect l="T8" t="T9" r="T10" b="T11"/>
            <a:pathLst>
              <a:path w="21600" h="21600">
                <a:moveTo>
                  <a:pt x="0" y="0"/>
                </a:moveTo>
                <a:lnTo>
                  <a:pt x="461" y="21600"/>
                </a:lnTo>
                <a:lnTo>
                  <a:pt x="21139" y="21600"/>
                </a:lnTo>
                <a:lnTo>
                  <a:pt x="21600" y="0"/>
                </a:lnTo>
                <a:close/>
              </a:path>
            </a:pathLst>
          </a:custGeom>
          <a:gradFill rotWithShape="1">
            <a:gsLst>
              <a:gs pos="0">
                <a:schemeClr val="bg2">
                  <a:alpha val="28999"/>
                </a:schemeClr>
              </a:gs>
              <a:gs pos="100000">
                <a:schemeClr val="bg1">
                  <a:alpha val="0"/>
                </a:schemeClr>
              </a:gs>
            </a:gsLst>
            <a:lin ang="5400000" scaled="1"/>
          </a:gradFill>
          <a:ln w="28575" algn="ctr">
            <a:noFill/>
            <a:miter lim="800000"/>
            <a:headEnd/>
            <a:tailEnd/>
          </a:ln>
          <a:effectLst/>
        </p:spPr>
        <p:txBody>
          <a:bodyPr wrap="none" anchor="ctr"/>
          <a:lstStyle/>
          <a:p>
            <a:pPr>
              <a:defRPr/>
            </a:pPr>
            <a:endParaRPr lang="zh-CN" altLang="en-US">
              <a:latin typeface="+mn-ea"/>
              <a:ea typeface="+mn-ea"/>
            </a:endParaRPr>
          </a:p>
        </p:txBody>
      </p:sp>
      <p:sp>
        <p:nvSpPr>
          <p:cNvPr id="352263" name="AutoShape 7"/>
          <p:cNvSpPr>
            <a:spLocks noChangeArrowheads="1"/>
          </p:cNvSpPr>
          <p:nvPr/>
        </p:nvSpPr>
        <p:spPr bwMode="auto">
          <a:xfrm rot="21600000">
            <a:off x="5715000" y="4436270"/>
            <a:ext cx="2889250" cy="321468"/>
          </a:xfrm>
          <a:custGeom>
            <a:avLst/>
            <a:gdLst>
              <a:gd name="G0" fmla="+- 461 0 0"/>
              <a:gd name="G1" fmla="+- 21600 0 461"/>
              <a:gd name="G2" fmla="*/ 461 1 2"/>
              <a:gd name="G3" fmla="+- 21600 0 G2"/>
              <a:gd name="G4" fmla="+/ 461 21600 2"/>
              <a:gd name="G5" fmla="+/ G1 0 2"/>
              <a:gd name="G6" fmla="*/ 21600 21600 461"/>
              <a:gd name="G7" fmla="*/ G6 1 2"/>
              <a:gd name="G8" fmla="+- 21600 0 G7"/>
              <a:gd name="G9" fmla="*/ 21600 1 2"/>
              <a:gd name="G10" fmla="+- 461 0 G9"/>
              <a:gd name="G11" fmla="?: G10 G8 0"/>
              <a:gd name="G12" fmla="?: G10 G7 21600"/>
              <a:gd name="T0" fmla="*/ 21369 w 21600"/>
              <a:gd name="T1" fmla="*/ 10800 h 21600"/>
              <a:gd name="T2" fmla="*/ 10800 w 21600"/>
              <a:gd name="T3" fmla="*/ 21600 h 21600"/>
              <a:gd name="T4" fmla="*/ 231 w 21600"/>
              <a:gd name="T5" fmla="*/ 10800 h 21600"/>
              <a:gd name="T6" fmla="*/ 10800 w 21600"/>
              <a:gd name="T7" fmla="*/ 0 h 21600"/>
              <a:gd name="T8" fmla="*/ 2031 w 21600"/>
              <a:gd name="T9" fmla="*/ 2031 h 21600"/>
              <a:gd name="T10" fmla="*/ 19569 w 21600"/>
              <a:gd name="T11" fmla="*/ 19569 h 21600"/>
            </a:gdLst>
            <a:ahLst/>
            <a:cxnLst>
              <a:cxn ang="0">
                <a:pos x="T0" y="T1"/>
              </a:cxn>
              <a:cxn ang="0">
                <a:pos x="T2" y="T3"/>
              </a:cxn>
              <a:cxn ang="0">
                <a:pos x="T4" y="T5"/>
              </a:cxn>
              <a:cxn ang="0">
                <a:pos x="T6" y="T7"/>
              </a:cxn>
            </a:cxnLst>
            <a:rect l="T8" t="T9" r="T10" b="T11"/>
            <a:pathLst>
              <a:path w="21600" h="21600">
                <a:moveTo>
                  <a:pt x="0" y="0"/>
                </a:moveTo>
                <a:lnTo>
                  <a:pt x="461" y="21600"/>
                </a:lnTo>
                <a:lnTo>
                  <a:pt x="21139" y="21600"/>
                </a:lnTo>
                <a:lnTo>
                  <a:pt x="21600" y="0"/>
                </a:lnTo>
                <a:close/>
              </a:path>
            </a:pathLst>
          </a:custGeom>
          <a:gradFill rotWithShape="1">
            <a:gsLst>
              <a:gs pos="0">
                <a:schemeClr val="bg2">
                  <a:alpha val="28999"/>
                </a:schemeClr>
              </a:gs>
              <a:gs pos="100000">
                <a:schemeClr val="bg1">
                  <a:alpha val="0"/>
                </a:schemeClr>
              </a:gs>
            </a:gsLst>
            <a:lin ang="5400000" scaled="1"/>
          </a:gradFill>
          <a:ln w="28575" algn="ctr">
            <a:noFill/>
            <a:miter lim="800000"/>
            <a:headEnd/>
            <a:tailEnd/>
          </a:ln>
          <a:effectLst/>
        </p:spPr>
        <p:txBody>
          <a:bodyPr wrap="none" anchor="ctr"/>
          <a:lstStyle/>
          <a:p>
            <a:pPr>
              <a:defRPr/>
            </a:pPr>
            <a:endParaRPr lang="zh-CN" altLang="en-US">
              <a:latin typeface="+mn-ea"/>
              <a:ea typeface="+mn-ea"/>
            </a:endParaRPr>
          </a:p>
        </p:txBody>
      </p:sp>
      <p:sp>
        <p:nvSpPr>
          <p:cNvPr id="119815" name="Rectangle 9"/>
          <p:cNvSpPr>
            <a:spLocks noChangeArrowheads="1"/>
          </p:cNvSpPr>
          <p:nvPr/>
        </p:nvSpPr>
        <p:spPr bwMode="auto">
          <a:xfrm>
            <a:off x="4929188" y="1157288"/>
            <a:ext cx="2736850" cy="324327"/>
          </a:xfrm>
          <a:prstGeom prst="rect">
            <a:avLst/>
          </a:prstGeom>
          <a:noFill/>
          <a:ln w="9525" algn="ctr">
            <a:noFill/>
            <a:miter lim="800000"/>
            <a:headEnd/>
            <a:tailEnd/>
          </a:ln>
        </p:spPr>
        <p:txBody>
          <a:bodyPr anchor="ctr"/>
          <a:lstStyle/>
          <a:p>
            <a:pPr>
              <a:lnSpc>
                <a:spcPct val="120000"/>
              </a:lnSpc>
            </a:pPr>
            <a:r>
              <a:rPr lang="zh-CN" altLang="en-US" sz="1600" b="1">
                <a:latin typeface="微软雅黑" pitchFamily="34" charset="-122"/>
                <a:ea typeface="微软雅黑" pitchFamily="34" charset="-122"/>
              </a:rPr>
              <a:t>乡村建设综合性人才培养</a:t>
            </a:r>
          </a:p>
        </p:txBody>
      </p:sp>
      <p:sp>
        <p:nvSpPr>
          <p:cNvPr id="119816" name="AutoShape 10"/>
          <p:cNvSpPr>
            <a:spLocks noChangeArrowheads="1"/>
          </p:cNvSpPr>
          <p:nvPr/>
        </p:nvSpPr>
        <p:spPr bwMode="auto">
          <a:xfrm>
            <a:off x="2286000" y="1157288"/>
            <a:ext cx="2540000" cy="334328"/>
          </a:xfrm>
          <a:prstGeom prst="roundRect">
            <a:avLst>
              <a:gd name="adj" fmla="val 0"/>
            </a:avLst>
          </a:prstGeom>
          <a:gradFill rotWithShape="1">
            <a:gsLst>
              <a:gs pos="0">
                <a:srgbClr val="FFCC00"/>
              </a:gs>
              <a:gs pos="100000">
                <a:srgbClr val="FF9900"/>
              </a:gs>
            </a:gsLst>
            <a:lin ang="5400000" scaled="1"/>
          </a:gradFill>
          <a:ln w="6350" algn="ctr">
            <a:noFill/>
            <a:round/>
            <a:headEnd/>
            <a:tailEnd/>
          </a:ln>
          <a:effectLst>
            <a:prstShdw prst="shdw17" dist="17961" dir="13500000">
              <a:srgbClr val="997A00"/>
            </a:prstShdw>
          </a:effectLst>
        </p:spPr>
        <p:txBody>
          <a:bodyPr wrap="none" anchor="ctr"/>
          <a:lstStyle/>
          <a:p>
            <a:pPr algn="ctr">
              <a:spcBef>
                <a:spcPct val="20000"/>
              </a:spcBef>
              <a:buClr>
                <a:srgbClr val="E1B40C"/>
              </a:buClr>
              <a:buFont typeface="Wingdings" pitchFamily="2" charset="2"/>
              <a:buNone/>
            </a:pPr>
            <a:r>
              <a:rPr lang="zh-CN" altLang="en-US" sz="1600" b="1">
                <a:solidFill>
                  <a:schemeClr val="tx2"/>
                </a:solidFill>
                <a:latin typeface="微软雅黑" pitchFamily="34" charset="-122"/>
                <a:ea typeface="微软雅黑" pitchFamily="34" charset="-122"/>
              </a:rPr>
              <a:t>安溪福前乡村建设中心</a:t>
            </a:r>
          </a:p>
        </p:txBody>
      </p:sp>
      <p:sp>
        <p:nvSpPr>
          <p:cNvPr id="119817" name="Rectangle 11"/>
          <p:cNvSpPr>
            <a:spLocks noChangeArrowheads="1"/>
          </p:cNvSpPr>
          <p:nvPr/>
        </p:nvSpPr>
        <p:spPr bwMode="auto">
          <a:xfrm>
            <a:off x="3857625" y="1543050"/>
            <a:ext cx="3429000" cy="322898"/>
          </a:xfrm>
          <a:prstGeom prst="rect">
            <a:avLst/>
          </a:prstGeom>
          <a:noFill/>
          <a:ln w="9525" algn="ctr">
            <a:noFill/>
            <a:miter lim="800000"/>
            <a:headEnd/>
            <a:tailEnd/>
          </a:ln>
        </p:spPr>
        <p:txBody>
          <a:bodyPr anchor="ctr"/>
          <a:lstStyle/>
          <a:p>
            <a:pPr>
              <a:lnSpc>
                <a:spcPct val="120000"/>
              </a:lnSpc>
            </a:pPr>
            <a:r>
              <a:rPr lang="zh-CN" altLang="en-US" sz="1400" b="1">
                <a:latin typeface="微软雅黑" pitchFamily="34" charset="-122"/>
                <a:ea typeface="微软雅黑" pitchFamily="34" charset="-122"/>
              </a:rPr>
              <a:t>乡土文化的保护与开发，社区综合发展</a:t>
            </a:r>
          </a:p>
        </p:txBody>
      </p:sp>
      <p:sp>
        <p:nvSpPr>
          <p:cNvPr id="352268" name="AutoShape 12"/>
          <p:cNvSpPr>
            <a:spLocks noChangeArrowheads="1"/>
          </p:cNvSpPr>
          <p:nvPr/>
        </p:nvSpPr>
        <p:spPr bwMode="auto">
          <a:xfrm>
            <a:off x="1214438" y="1543050"/>
            <a:ext cx="2481262" cy="387192"/>
          </a:xfrm>
          <a:prstGeom prst="roundRect">
            <a:avLst>
              <a:gd name="adj" fmla="val 0"/>
            </a:avLst>
          </a:prstGeom>
          <a:gradFill rotWithShape="1">
            <a:gsLst>
              <a:gs pos="0">
                <a:schemeClr val="accent1"/>
              </a:gs>
              <a:gs pos="100000">
                <a:schemeClr val="hlink"/>
              </a:gs>
            </a:gsLst>
            <a:lin ang="5400000" scaled="1"/>
          </a:gradFill>
          <a:ln w="6350" algn="ctr">
            <a:noFill/>
            <a:round/>
            <a:headEnd/>
            <a:tailEnd/>
          </a:ln>
          <a:effectLst>
            <a:prstShdw prst="shdw18" dist="17961" dir="13500000">
              <a:schemeClr val="accent1">
                <a:gamma/>
                <a:shade val="60000"/>
                <a:invGamma/>
              </a:schemeClr>
            </a:prstShdw>
          </a:effectLst>
        </p:spPr>
        <p:txBody>
          <a:bodyPr wrap="none" anchor="ctr"/>
          <a:lstStyle/>
          <a:p>
            <a:pPr algn="ctr">
              <a:spcBef>
                <a:spcPct val="20000"/>
              </a:spcBef>
              <a:buClr>
                <a:srgbClr val="E1B40C"/>
              </a:buClr>
              <a:buFont typeface="Wingdings" pitchFamily="2" charset="2"/>
              <a:buNone/>
              <a:defRPr/>
            </a:pPr>
            <a:r>
              <a:rPr lang="zh-CN" altLang="en-US" sz="1600" b="1" dirty="0">
                <a:solidFill>
                  <a:schemeClr val="bg1"/>
                </a:solidFill>
                <a:latin typeface="微软雅黑" pitchFamily="34" charset="-122"/>
                <a:ea typeface="微软雅黑" pitchFamily="34" charset="-122"/>
              </a:rPr>
              <a:t>连城培田客家社区大学</a:t>
            </a:r>
          </a:p>
        </p:txBody>
      </p:sp>
      <p:sp>
        <p:nvSpPr>
          <p:cNvPr id="119819" name="Rectangle 13"/>
          <p:cNvSpPr>
            <a:spLocks noChangeArrowheads="1"/>
          </p:cNvSpPr>
          <p:nvPr/>
        </p:nvSpPr>
        <p:spPr bwMode="auto">
          <a:xfrm>
            <a:off x="3714750" y="2378869"/>
            <a:ext cx="2736850" cy="324326"/>
          </a:xfrm>
          <a:prstGeom prst="rect">
            <a:avLst/>
          </a:prstGeom>
          <a:noFill/>
          <a:ln w="9525" algn="ctr">
            <a:noFill/>
            <a:miter lim="800000"/>
            <a:headEnd/>
            <a:tailEnd/>
          </a:ln>
        </p:spPr>
        <p:txBody>
          <a:bodyPr anchor="ctr"/>
          <a:lstStyle/>
          <a:p>
            <a:pPr>
              <a:lnSpc>
                <a:spcPct val="120000"/>
              </a:lnSpc>
            </a:pPr>
            <a:r>
              <a:rPr lang="zh-CN" altLang="en-US" sz="1400" b="1">
                <a:latin typeface="微软雅黑" pitchFamily="34" charset="-122"/>
                <a:ea typeface="微软雅黑" pitchFamily="34" charset="-122"/>
              </a:rPr>
              <a:t>生态农业、城乡互动</a:t>
            </a:r>
          </a:p>
        </p:txBody>
      </p:sp>
      <p:sp>
        <p:nvSpPr>
          <p:cNvPr id="352270" name="AutoShape 14"/>
          <p:cNvSpPr>
            <a:spLocks noChangeArrowheads="1"/>
          </p:cNvSpPr>
          <p:nvPr/>
        </p:nvSpPr>
        <p:spPr bwMode="auto">
          <a:xfrm>
            <a:off x="1071563" y="2443163"/>
            <a:ext cx="2335212" cy="278607"/>
          </a:xfrm>
          <a:prstGeom prst="roundRect">
            <a:avLst>
              <a:gd name="adj" fmla="val 0"/>
            </a:avLst>
          </a:prstGeom>
          <a:gradFill rotWithShape="1">
            <a:gsLst>
              <a:gs pos="0">
                <a:schemeClr val="accent1"/>
              </a:gs>
              <a:gs pos="100000">
                <a:schemeClr val="hlink"/>
              </a:gs>
            </a:gsLst>
            <a:lin ang="5400000" scaled="1"/>
          </a:gradFill>
          <a:ln w="6350" algn="ctr">
            <a:noFill/>
            <a:round/>
            <a:headEnd/>
            <a:tailEnd/>
          </a:ln>
          <a:effectLst>
            <a:prstShdw prst="shdw18" dist="17961" dir="13500000">
              <a:schemeClr val="accent1">
                <a:gamma/>
                <a:shade val="60000"/>
                <a:invGamma/>
              </a:schemeClr>
            </a:prstShdw>
          </a:effectLst>
        </p:spPr>
        <p:txBody>
          <a:bodyPr wrap="none" anchor="ctr"/>
          <a:lstStyle/>
          <a:p>
            <a:pPr algn="ctr">
              <a:spcBef>
                <a:spcPct val="20000"/>
              </a:spcBef>
              <a:buClr>
                <a:srgbClr val="E1B40C"/>
              </a:buClr>
              <a:buFont typeface="Wingdings" pitchFamily="2" charset="2"/>
              <a:buNone/>
              <a:defRPr/>
            </a:pPr>
            <a:r>
              <a:rPr lang="zh-CN" altLang="en-US" sz="1600" b="1" dirty="0">
                <a:solidFill>
                  <a:schemeClr val="bg1"/>
                </a:solidFill>
                <a:latin typeface="微软雅黑" pitchFamily="34" charset="-122"/>
                <a:ea typeface="微软雅黑" pitchFamily="34" charset="-122"/>
              </a:rPr>
              <a:t>故乡农园</a:t>
            </a:r>
          </a:p>
        </p:txBody>
      </p:sp>
      <p:sp>
        <p:nvSpPr>
          <p:cNvPr id="119821" name="Rectangle 15"/>
          <p:cNvSpPr>
            <a:spLocks noChangeArrowheads="1"/>
          </p:cNvSpPr>
          <p:nvPr/>
        </p:nvSpPr>
        <p:spPr bwMode="auto">
          <a:xfrm>
            <a:off x="3000375" y="1993107"/>
            <a:ext cx="2736850" cy="324326"/>
          </a:xfrm>
          <a:prstGeom prst="rect">
            <a:avLst/>
          </a:prstGeom>
          <a:noFill/>
          <a:ln w="9525" algn="ctr">
            <a:noFill/>
            <a:miter lim="800000"/>
            <a:headEnd/>
            <a:tailEnd/>
          </a:ln>
        </p:spPr>
        <p:txBody>
          <a:bodyPr anchor="ctr"/>
          <a:lstStyle/>
          <a:p>
            <a:pPr>
              <a:lnSpc>
                <a:spcPct val="120000"/>
              </a:lnSpc>
            </a:pPr>
            <a:r>
              <a:rPr lang="zh-CN" altLang="en-US" sz="1400" b="1">
                <a:latin typeface="微软雅黑" pitchFamily="34" charset="-122"/>
                <a:ea typeface="微软雅黑" pitchFamily="34" charset="-122"/>
              </a:rPr>
              <a:t>社区综合发展、环境议题</a:t>
            </a:r>
          </a:p>
        </p:txBody>
      </p:sp>
      <p:sp>
        <p:nvSpPr>
          <p:cNvPr id="119822" name="AutoShape 16"/>
          <p:cNvSpPr>
            <a:spLocks noChangeArrowheads="1"/>
          </p:cNvSpPr>
          <p:nvPr/>
        </p:nvSpPr>
        <p:spPr bwMode="auto">
          <a:xfrm>
            <a:off x="857250" y="1993107"/>
            <a:ext cx="2047875" cy="332898"/>
          </a:xfrm>
          <a:prstGeom prst="roundRect">
            <a:avLst>
              <a:gd name="adj" fmla="val 0"/>
            </a:avLst>
          </a:prstGeom>
          <a:gradFill rotWithShape="1">
            <a:gsLst>
              <a:gs pos="0">
                <a:srgbClr val="CC0000"/>
              </a:gs>
              <a:gs pos="100000">
                <a:srgbClr val="800000"/>
              </a:gs>
            </a:gsLst>
            <a:lin ang="5400000" scaled="1"/>
          </a:gradFill>
          <a:ln w="6350" algn="ctr">
            <a:noFill/>
            <a:round/>
            <a:headEnd/>
            <a:tailEnd/>
          </a:ln>
          <a:effectLst>
            <a:prstShdw prst="shdw17" dist="17961" dir="13500000">
              <a:srgbClr val="7A0000"/>
            </a:prstShdw>
          </a:effectLst>
        </p:spPr>
        <p:txBody>
          <a:bodyPr wrap="none" anchor="ctr"/>
          <a:lstStyle/>
          <a:p>
            <a:pPr algn="ctr">
              <a:spcBef>
                <a:spcPct val="20000"/>
              </a:spcBef>
              <a:buClr>
                <a:srgbClr val="E1B40C"/>
              </a:buClr>
              <a:buFont typeface="Wingdings" pitchFamily="2" charset="2"/>
              <a:buNone/>
            </a:pPr>
            <a:r>
              <a:rPr lang="zh-CN" altLang="en-US" sz="1600" b="1">
                <a:solidFill>
                  <a:schemeClr val="bg1"/>
                </a:solidFill>
                <a:latin typeface="微软雅黑" pitchFamily="34" charset="-122"/>
                <a:ea typeface="微软雅黑" pitchFamily="34" charset="-122"/>
              </a:rPr>
              <a:t>莆田汀塘社区大学</a:t>
            </a:r>
          </a:p>
        </p:txBody>
      </p:sp>
      <p:sp>
        <p:nvSpPr>
          <p:cNvPr id="119823" name="标题 1"/>
          <p:cNvSpPr>
            <a:spLocks noGrp="1"/>
          </p:cNvSpPr>
          <p:nvPr>
            <p:ph type="title" idx="4294967295"/>
          </p:nvPr>
        </p:nvSpPr>
        <p:spPr>
          <a:xfrm>
            <a:off x="457200" y="205740"/>
            <a:ext cx="8229600" cy="501492"/>
          </a:xfrm>
        </p:spPr>
        <p:txBody>
          <a:bodyPr/>
          <a:lstStyle/>
          <a:p>
            <a:pPr algn="l" eaLnBrk="1" hangingPunct="1"/>
            <a:r>
              <a:rPr lang="zh-CN" altLang="en-US" sz="2400" b="1" u="sng" smtClean="0">
                <a:solidFill>
                  <a:schemeClr val="tx2"/>
                </a:solidFill>
              </a:rPr>
              <a:t>福建新乡村建设的推进</a:t>
            </a:r>
          </a:p>
        </p:txBody>
      </p:sp>
      <p:sp>
        <p:nvSpPr>
          <p:cNvPr id="19" name="AutoShape 14"/>
          <p:cNvSpPr>
            <a:spLocks noChangeArrowheads="1"/>
          </p:cNvSpPr>
          <p:nvPr/>
        </p:nvSpPr>
        <p:spPr bwMode="auto">
          <a:xfrm>
            <a:off x="1285876" y="2828925"/>
            <a:ext cx="2335213" cy="278607"/>
          </a:xfrm>
          <a:prstGeom prst="roundRect">
            <a:avLst>
              <a:gd name="adj" fmla="val 0"/>
            </a:avLst>
          </a:prstGeom>
          <a:gradFill rotWithShape="1">
            <a:gsLst>
              <a:gs pos="0">
                <a:schemeClr val="accent1"/>
              </a:gs>
              <a:gs pos="100000">
                <a:schemeClr val="hlink"/>
              </a:gs>
            </a:gsLst>
            <a:lin ang="5400000" scaled="1"/>
          </a:gradFill>
          <a:ln w="6350" algn="ctr">
            <a:noFill/>
            <a:round/>
            <a:headEnd/>
            <a:tailEnd/>
          </a:ln>
          <a:effectLst>
            <a:prstShdw prst="shdw18" dist="17961" dir="13500000">
              <a:schemeClr val="accent1">
                <a:gamma/>
                <a:shade val="60000"/>
                <a:invGamma/>
              </a:schemeClr>
            </a:prstShdw>
          </a:effectLst>
        </p:spPr>
        <p:txBody>
          <a:bodyPr wrap="none" anchor="ctr"/>
          <a:lstStyle/>
          <a:p>
            <a:pPr algn="ctr">
              <a:spcBef>
                <a:spcPct val="20000"/>
              </a:spcBef>
              <a:buClr>
                <a:srgbClr val="E1B40C"/>
              </a:buClr>
              <a:buFont typeface="Wingdings" pitchFamily="2" charset="2"/>
              <a:buNone/>
              <a:defRPr/>
            </a:pPr>
            <a:r>
              <a:rPr lang="zh-CN" altLang="en-US" sz="1600" b="1" dirty="0">
                <a:solidFill>
                  <a:schemeClr val="bg1"/>
                </a:solidFill>
                <a:latin typeface="微软雅黑" pitchFamily="34" charset="-122"/>
                <a:ea typeface="微软雅黑" pitchFamily="34" charset="-122"/>
              </a:rPr>
              <a:t>福州金山社区大学</a:t>
            </a:r>
          </a:p>
        </p:txBody>
      </p:sp>
      <p:sp>
        <p:nvSpPr>
          <p:cNvPr id="119825" name="AutoShape 10"/>
          <p:cNvSpPr>
            <a:spLocks noChangeArrowheads="1"/>
          </p:cNvSpPr>
          <p:nvPr/>
        </p:nvSpPr>
        <p:spPr bwMode="auto">
          <a:xfrm>
            <a:off x="1643063" y="3214688"/>
            <a:ext cx="2540000" cy="334328"/>
          </a:xfrm>
          <a:prstGeom prst="roundRect">
            <a:avLst>
              <a:gd name="adj" fmla="val 0"/>
            </a:avLst>
          </a:prstGeom>
          <a:gradFill rotWithShape="1">
            <a:gsLst>
              <a:gs pos="0">
                <a:srgbClr val="FFCC00"/>
              </a:gs>
              <a:gs pos="100000">
                <a:srgbClr val="FF9900"/>
              </a:gs>
            </a:gsLst>
            <a:lin ang="5400000" scaled="1"/>
          </a:gradFill>
          <a:ln w="6350" algn="ctr">
            <a:noFill/>
            <a:round/>
            <a:headEnd/>
            <a:tailEnd/>
          </a:ln>
          <a:effectLst>
            <a:prstShdw prst="shdw17" dist="17961" dir="13500000">
              <a:srgbClr val="997A00"/>
            </a:prstShdw>
          </a:effectLst>
        </p:spPr>
        <p:txBody>
          <a:bodyPr wrap="none" anchor="ctr"/>
          <a:lstStyle/>
          <a:p>
            <a:pPr algn="ctr">
              <a:spcBef>
                <a:spcPct val="20000"/>
              </a:spcBef>
              <a:buClr>
                <a:srgbClr val="E1B40C"/>
              </a:buClr>
              <a:buFont typeface="Wingdings" pitchFamily="2" charset="2"/>
              <a:buNone/>
            </a:pPr>
            <a:r>
              <a:rPr lang="zh-CN" altLang="en-US" sz="1600" b="1">
                <a:solidFill>
                  <a:schemeClr val="tx2"/>
                </a:solidFill>
                <a:latin typeface="微软雅黑" pitchFamily="34" charset="-122"/>
                <a:ea typeface="微软雅黑" pitchFamily="34" charset="-122"/>
              </a:rPr>
              <a:t>爱故乡 </a:t>
            </a:r>
          </a:p>
        </p:txBody>
      </p:sp>
      <p:sp>
        <p:nvSpPr>
          <p:cNvPr id="119826" name="Rectangle 13"/>
          <p:cNvSpPr>
            <a:spLocks noChangeArrowheads="1"/>
          </p:cNvSpPr>
          <p:nvPr/>
        </p:nvSpPr>
        <p:spPr bwMode="auto">
          <a:xfrm>
            <a:off x="3929063" y="2828925"/>
            <a:ext cx="2736850" cy="324327"/>
          </a:xfrm>
          <a:prstGeom prst="rect">
            <a:avLst/>
          </a:prstGeom>
          <a:noFill/>
          <a:ln w="9525" algn="ctr">
            <a:noFill/>
            <a:miter lim="800000"/>
            <a:headEnd/>
            <a:tailEnd/>
          </a:ln>
        </p:spPr>
        <p:txBody>
          <a:bodyPr anchor="ctr"/>
          <a:lstStyle/>
          <a:p>
            <a:pPr>
              <a:lnSpc>
                <a:spcPct val="120000"/>
              </a:lnSpc>
            </a:pPr>
            <a:r>
              <a:rPr lang="zh-CN" altLang="en-US" sz="1400" b="1">
                <a:latin typeface="微软雅黑" pitchFamily="34" charset="-122"/>
                <a:ea typeface="微软雅黑" pitchFamily="34" charset="-122"/>
              </a:rPr>
              <a:t>工友子女教育、社区服务</a:t>
            </a:r>
          </a:p>
        </p:txBody>
      </p:sp>
      <p:sp>
        <p:nvSpPr>
          <p:cNvPr id="119827" name="Rectangle 13"/>
          <p:cNvSpPr>
            <a:spLocks noChangeArrowheads="1"/>
          </p:cNvSpPr>
          <p:nvPr/>
        </p:nvSpPr>
        <p:spPr bwMode="auto">
          <a:xfrm>
            <a:off x="4214813" y="3214688"/>
            <a:ext cx="2736850" cy="324327"/>
          </a:xfrm>
          <a:prstGeom prst="rect">
            <a:avLst/>
          </a:prstGeom>
          <a:noFill/>
          <a:ln w="9525" algn="ctr">
            <a:noFill/>
            <a:miter lim="800000"/>
            <a:headEnd/>
            <a:tailEnd/>
          </a:ln>
        </p:spPr>
        <p:txBody>
          <a:bodyPr anchor="ctr"/>
          <a:lstStyle/>
          <a:p>
            <a:pPr>
              <a:lnSpc>
                <a:spcPct val="120000"/>
              </a:lnSpc>
            </a:pPr>
            <a:r>
              <a:rPr lang="zh-CN" altLang="en-US" sz="1400" b="1">
                <a:latin typeface="微软雅黑" pitchFamily="34" charset="-122"/>
                <a:ea typeface="微软雅黑" pitchFamily="34" charset="-122"/>
              </a:rPr>
              <a:t>文化倡导</a:t>
            </a:r>
          </a:p>
        </p:txBody>
      </p:sp>
      <p:sp>
        <p:nvSpPr>
          <p:cNvPr id="119828" name="AutoShape 16"/>
          <p:cNvSpPr>
            <a:spLocks noChangeArrowheads="1"/>
          </p:cNvSpPr>
          <p:nvPr/>
        </p:nvSpPr>
        <p:spPr bwMode="auto">
          <a:xfrm>
            <a:off x="2500314" y="4179095"/>
            <a:ext cx="2143125" cy="332898"/>
          </a:xfrm>
          <a:prstGeom prst="roundRect">
            <a:avLst>
              <a:gd name="adj" fmla="val 0"/>
            </a:avLst>
          </a:prstGeom>
          <a:gradFill rotWithShape="1">
            <a:gsLst>
              <a:gs pos="0">
                <a:srgbClr val="CC0000"/>
              </a:gs>
              <a:gs pos="100000">
                <a:srgbClr val="800000"/>
              </a:gs>
            </a:gsLst>
            <a:lin ang="5400000" scaled="1"/>
          </a:gradFill>
          <a:ln w="6350" algn="ctr">
            <a:noFill/>
            <a:round/>
            <a:headEnd/>
            <a:tailEnd/>
          </a:ln>
          <a:effectLst>
            <a:prstShdw prst="shdw17" dist="17961" dir="13500000">
              <a:srgbClr val="7A0000"/>
            </a:prstShdw>
          </a:effectLst>
        </p:spPr>
        <p:txBody>
          <a:bodyPr wrap="none" anchor="ctr"/>
          <a:lstStyle/>
          <a:p>
            <a:pPr algn="ctr">
              <a:spcBef>
                <a:spcPct val="20000"/>
              </a:spcBef>
              <a:buClr>
                <a:srgbClr val="E1B40C"/>
              </a:buClr>
              <a:buFont typeface="Wingdings" pitchFamily="2" charset="2"/>
              <a:buNone/>
            </a:pPr>
            <a:r>
              <a:rPr lang="zh-CN" altLang="en-US" sz="1600" b="1" dirty="0">
                <a:solidFill>
                  <a:schemeClr val="bg1"/>
                </a:solidFill>
                <a:latin typeface="微软雅黑" pitchFamily="34" charset="-122"/>
                <a:ea typeface="微软雅黑" pitchFamily="34" charset="-122"/>
              </a:rPr>
              <a:t>永春县生态文明研究院</a:t>
            </a:r>
          </a:p>
        </p:txBody>
      </p:sp>
      <p:sp>
        <p:nvSpPr>
          <p:cNvPr id="119829" name="Rectangle 15"/>
          <p:cNvSpPr>
            <a:spLocks noChangeArrowheads="1"/>
          </p:cNvSpPr>
          <p:nvPr/>
        </p:nvSpPr>
        <p:spPr bwMode="auto">
          <a:xfrm>
            <a:off x="5143500" y="4179094"/>
            <a:ext cx="2736850" cy="324326"/>
          </a:xfrm>
          <a:prstGeom prst="rect">
            <a:avLst/>
          </a:prstGeom>
          <a:noFill/>
          <a:ln w="9525" algn="ctr">
            <a:noFill/>
            <a:miter lim="800000"/>
            <a:headEnd/>
            <a:tailEnd/>
          </a:ln>
        </p:spPr>
        <p:txBody>
          <a:bodyPr anchor="ctr"/>
          <a:lstStyle/>
          <a:p>
            <a:pPr>
              <a:lnSpc>
                <a:spcPct val="120000"/>
              </a:lnSpc>
            </a:pPr>
            <a:r>
              <a:rPr lang="zh-CN" altLang="en-US" sz="1400" b="1">
                <a:latin typeface="微软雅黑" pitchFamily="34" charset="-122"/>
                <a:ea typeface="微软雅黑" pitchFamily="34" charset="-122"/>
              </a:rPr>
              <a:t>传承、创新、共融</a:t>
            </a:r>
          </a:p>
        </p:txBody>
      </p:sp>
      <p:sp>
        <p:nvSpPr>
          <p:cNvPr id="119830" name="Rectangle 15"/>
          <p:cNvSpPr>
            <a:spLocks noChangeArrowheads="1"/>
          </p:cNvSpPr>
          <p:nvPr/>
        </p:nvSpPr>
        <p:spPr bwMode="auto">
          <a:xfrm>
            <a:off x="214313" y="771525"/>
            <a:ext cx="633412" cy="324327"/>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2007</a:t>
            </a:r>
            <a:endParaRPr lang="zh-CN" altLang="en-US" sz="1400" b="1">
              <a:latin typeface="微软雅黑" pitchFamily="34" charset="-122"/>
              <a:ea typeface="微软雅黑" pitchFamily="34" charset="-122"/>
            </a:endParaRPr>
          </a:p>
        </p:txBody>
      </p:sp>
      <p:sp>
        <p:nvSpPr>
          <p:cNvPr id="119831" name="Rectangle 15"/>
          <p:cNvSpPr>
            <a:spLocks noChangeArrowheads="1"/>
          </p:cNvSpPr>
          <p:nvPr/>
        </p:nvSpPr>
        <p:spPr bwMode="auto">
          <a:xfrm>
            <a:off x="142876" y="1607344"/>
            <a:ext cx="633413" cy="324326"/>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2010</a:t>
            </a:r>
            <a:endParaRPr lang="zh-CN" altLang="en-US" sz="1400" b="1">
              <a:latin typeface="微软雅黑" pitchFamily="34" charset="-122"/>
              <a:ea typeface="微软雅黑" pitchFamily="34" charset="-122"/>
            </a:endParaRPr>
          </a:p>
        </p:txBody>
      </p:sp>
      <p:sp>
        <p:nvSpPr>
          <p:cNvPr id="119832" name="Rectangle 15"/>
          <p:cNvSpPr>
            <a:spLocks noChangeArrowheads="1"/>
          </p:cNvSpPr>
          <p:nvPr/>
        </p:nvSpPr>
        <p:spPr bwMode="auto">
          <a:xfrm>
            <a:off x="142876" y="1993107"/>
            <a:ext cx="633413" cy="324326"/>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2011</a:t>
            </a:r>
            <a:endParaRPr lang="zh-CN" altLang="en-US" sz="1400" b="1">
              <a:latin typeface="微软雅黑" pitchFamily="34" charset="-122"/>
              <a:ea typeface="微软雅黑" pitchFamily="34" charset="-122"/>
            </a:endParaRPr>
          </a:p>
        </p:txBody>
      </p:sp>
      <p:sp>
        <p:nvSpPr>
          <p:cNvPr id="119833" name="Rectangle 15"/>
          <p:cNvSpPr>
            <a:spLocks noChangeArrowheads="1"/>
          </p:cNvSpPr>
          <p:nvPr/>
        </p:nvSpPr>
        <p:spPr bwMode="auto">
          <a:xfrm>
            <a:off x="142876" y="2378869"/>
            <a:ext cx="633413" cy="324326"/>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2012</a:t>
            </a:r>
            <a:endParaRPr lang="zh-CN" altLang="en-US" sz="1400" b="1">
              <a:latin typeface="微软雅黑" pitchFamily="34" charset="-122"/>
              <a:ea typeface="微软雅黑" pitchFamily="34" charset="-122"/>
            </a:endParaRPr>
          </a:p>
        </p:txBody>
      </p:sp>
      <p:sp>
        <p:nvSpPr>
          <p:cNvPr id="119834" name="Rectangle 15"/>
          <p:cNvSpPr>
            <a:spLocks noChangeArrowheads="1"/>
          </p:cNvSpPr>
          <p:nvPr/>
        </p:nvSpPr>
        <p:spPr bwMode="auto">
          <a:xfrm>
            <a:off x="214313" y="2828925"/>
            <a:ext cx="633412" cy="324327"/>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2012</a:t>
            </a:r>
            <a:endParaRPr lang="zh-CN" altLang="en-US" sz="1400" b="1">
              <a:latin typeface="微软雅黑" pitchFamily="34" charset="-122"/>
              <a:ea typeface="微软雅黑" pitchFamily="34" charset="-122"/>
            </a:endParaRPr>
          </a:p>
        </p:txBody>
      </p:sp>
      <p:sp>
        <p:nvSpPr>
          <p:cNvPr id="119835" name="Rectangle 15"/>
          <p:cNvSpPr>
            <a:spLocks noChangeArrowheads="1"/>
          </p:cNvSpPr>
          <p:nvPr/>
        </p:nvSpPr>
        <p:spPr bwMode="auto">
          <a:xfrm>
            <a:off x="214313" y="3278982"/>
            <a:ext cx="633412" cy="324326"/>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2012</a:t>
            </a:r>
            <a:endParaRPr lang="zh-CN" altLang="en-US" sz="1400" b="1">
              <a:latin typeface="微软雅黑" pitchFamily="34" charset="-122"/>
              <a:ea typeface="微软雅黑" pitchFamily="34" charset="-122"/>
            </a:endParaRPr>
          </a:p>
        </p:txBody>
      </p:sp>
      <p:sp>
        <p:nvSpPr>
          <p:cNvPr id="119836" name="Rectangle 15"/>
          <p:cNvSpPr>
            <a:spLocks noChangeArrowheads="1"/>
          </p:cNvSpPr>
          <p:nvPr/>
        </p:nvSpPr>
        <p:spPr bwMode="auto">
          <a:xfrm>
            <a:off x="357188" y="4243388"/>
            <a:ext cx="633412" cy="324327"/>
          </a:xfrm>
          <a:prstGeom prst="rect">
            <a:avLst/>
          </a:prstGeom>
          <a:noFill/>
          <a:ln w="9525" algn="ctr">
            <a:noFill/>
            <a:miter lim="800000"/>
            <a:headEnd/>
            <a:tailEnd/>
          </a:ln>
        </p:spPr>
        <p:txBody>
          <a:bodyPr anchor="ctr"/>
          <a:lstStyle/>
          <a:p>
            <a:pPr>
              <a:lnSpc>
                <a:spcPct val="120000"/>
              </a:lnSpc>
            </a:pPr>
            <a:r>
              <a:rPr lang="en-US" altLang="zh-CN" sz="1400" b="1" dirty="0">
                <a:latin typeface="微软雅黑" pitchFamily="34" charset="-122"/>
                <a:ea typeface="微软雅黑" pitchFamily="34" charset="-122"/>
              </a:rPr>
              <a:t>2017</a:t>
            </a:r>
            <a:endParaRPr lang="zh-CN" altLang="en-US" sz="1400" b="1" dirty="0">
              <a:latin typeface="微软雅黑" pitchFamily="34" charset="-122"/>
              <a:ea typeface="微软雅黑" pitchFamily="34" charset="-122"/>
            </a:endParaRPr>
          </a:p>
        </p:txBody>
      </p:sp>
      <p:sp>
        <p:nvSpPr>
          <p:cNvPr id="119837" name="Rectangle 15"/>
          <p:cNvSpPr>
            <a:spLocks noChangeArrowheads="1"/>
          </p:cNvSpPr>
          <p:nvPr/>
        </p:nvSpPr>
        <p:spPr bwMode="auto">
          <a:xfrm>
            <a:off x="142876" y="1221582"/>
            <a:ext cx="633413" cy="324326"/>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2009</a:t>
            </a:r>
            <a:endParaRPr lang="zh-CN" altLang="en-US" sz="1400" b="1">
              <a:latin typeface="微软雅黑" pitchFamily="34" charset="-122"/>
              <a:ea typeface="微软雅黑" pitchFamily="34" charset="-122"/>
            </a:endParaRPr>
          </a:p>
        </p:txBody>
      </p:sp>
      <p:sp>
        <p:nvSpPr>
          <p:cNvPr id="119838" name="Rectangle 15"/>
          <p:cNvSpPr>
            <a:spLocks noChangeArrowheads="1"/>
          </p:cNvSpPr>
          <p:nvPr/>
        </p:nvSpPr>
        <p:spPr bwMode="auto">
          <a:xfrm>
            <a:off x="285751" y="3793332"/>
            <a:ext cx="633413" cy="324326"/>
          </a:xfrm>
          <a:prstGeom prst="rect">
            <a:avLst/>
          </a:prstGeom>
          <a:noFill/>
          <a:ln w="9525" algn="ctr">
            <a:noFill/>
            <a:miter lim="800000"/>
            <a:headEnd/>
            <a:tailEnd/>
          </a:ln>
        </p:spPr>
        <p:txBody>
          <a:bodyPr anchor="ctr"/>
          <a:lstStyle/>
          <a:p>
            <a:pPr>
              <a:lnSpc>
                <a:spcPct val="120000"/>
              </a:lnSpc>
            </a:pPr>
            <a:r>
              <a:rPr lang="en-US" altLang="zh-CN" sz="1400" b="1">
                <a:latin typeface="微软雅黑" pitchFamily="34" charset="-122"/>
                <a:ea typeface="微软雅黑" pitchFamily="34" charset="-122"/>
              </a:rPr>
              <a:t>2013</a:t>
            </a:r>
            <a:endParaRPr lang="zh-CN" altLang="en-US" sz="1400" b="1">
              <a:latin typeface="微软雅黑" pitchFamily="34" charset="-122"/>
              <a:ea typeface="微软雅黑" pitchFamily="34" charset="-122"/>
            </a:endParaRPr>
          </a:p>
        </p:txBody>
      </p:sp>
      <p:sp>
        <p:nvSpPr>
          <p:cNvPr id="36" name="AutoShape 14"/>
          <p:cNvSpPr>
            <a:spLocks noChangeArrowheads="1"/>
          </p:cNvSpPr>
          <p:nvPr/>
        </p:nvSpPr>
        <p:spPr bwMode="auto">
          <a:xfrm>
            <a:off x="1928813" y="3729038"/>
            <a:ext cx="3143250" cy="257175"/>
          </a:xfrm>
          <a:prstGeom prst="roundRect">
            <a:avLst>
              <a:gd name="adj" fmla="val 0"/>
            </a:avLst>
          </a:prstGeom>
          <a:gradFill rotWithShape="1">
            <a:gsLst>
              <a:gs pos="0">
                <a:schemeClr val="accent1"/>
              </a:gs>
              <a:gs pos="100000">
                <a:schemeClr val="hlink"/>
              </a:gs>
            </a:gsLst>
            <a:lin ang="5400000" scaled="1"/>
          </a:gradFill>
          <a:ln w="6350" algn="ctr">
            <a:noFill/>
            <a:round/>
            <a:headEnd/>
            <a:tailEnd/>
          </a:ln>
          <a:effectLst>
            <a:prstShdw prst="shdw18" dist="17961" dir="13500000">
              <a:schemeClr val="accent1">
                <a:gamma/>
                <a:shade val="60000"/>
                <a:invGamma/>
              </a:schemeClr>
            </a:prstShdw>
          </a:effectLst>
        </p:spPr>
        <p:txBody>
          <a:bodyPr wrap="none" anchor="ctr"/>
          <a:lstStyle/>
          <a:p>
            <a:pPr algn="ctr">
              <a:spcBef>
                <a:spcPct val="20000"/>
              </a:spcBef>
              <a:buClr>
                <a:srgbClr val="E1B40C"/>
              </a:buClr>
              <a:buFont typeface="Wingdings" pitchFamily="2" charset="2"/>
              <a:buNone/>
              <a:defRPr/>
            </a:pPr>
            <a:r>
              <a:rPr lang="zh-CN" altLang="en-US" sz="1600" b="1">
                <a:solidFill>
                  <a:schemeClr val="bg1"/>
                </a:solidFill>
                <a:latin typeface="微软雅黑" pitchFamily="34" charset="-122"/>
                <a:ea typeface="微软雅黑" pitchFamily="34" charset="-122"/>
              </a:rPr>
              <a:t>福建农林大学海峡乡村建设学院</a:t>
            </a:r>
            <a:endParaRPr lang="zh-CN" altLang="en-US" sz="1600" b="1" dirty="0">
              <a:solidFill>
                <a:schemeClr val="bg1"/>
              </a:solidFill>
              <a:latin typeface="微软雅黑" pitchFamily="34" charset="-122"/>
              <a:ea typeface="微软雅黑" pitchFamily="34" charset="-122"/>
            </a:endParaRPr>
          </a:p>
        </p:txBody>
      </p:sp>
      <p:sp>
        <p:nvSpPr>
          <p:cNvPr id="119840" name="Rectangle 9"/>
          <p:cNvSpPr>
            <a:spLocks noChangeArrowheads="1"/>
          </p:cNvSpPr>
          <p:nvPr/>
        </p:nvSpPr>
        <p:spPr bwMode="auto">
          <a:xfrm>
            <a:off x="5214938" y="3664744"/>
            <a:ext cx="2736850" cy="324326"/>
          </a:xfrm>
          <a:prstGeom prst="rect">
            <a:avLst/>
          </a:prstGeom>
          <a:noFill/>
          <a:ln w="9525" algn="ctr">
            <a:noFill/>
            <a:miter lim="800000"/>
            <a:headEnd/>
            <a:tailEnd/>
          </a:ln>
        </p:spPr>
        <p:txBody>
          <a:bodyPr anchor="ctr"/>
          <a:lstStyle/>
          <a:p>
            <a:pPr>
              <a:lnSpc>
                <a:spcPct val="120000"/>
              </a:lnSpc>
            </a:pPr>
            <a:r>
              <a:rPr lang="zh-CN" altLang="en-US" sz="1600" b="1">
                <a:latin typeface="微软雅黑" pitchFamily="34" charset="-122"/>
                <a:ea typeface="微软雅黑" pitchFamily="34" charset="-122"/>
              </a:rPr>
              <a:t>乡村建设研究，人才培养</a:t>
            </a:r>
          </a:p>
        </p:txBody>
      </p:sp>
      <p:sp>
        <p:nvSpPr>
          <p:cNvPr id="34" name="Rectangle 15"/>
          <p:cNvSpPr>
            <a:spLocks noChangeArrowheads="1"/>
          </p:cNvSpPr>
          <p:nvPr/>
        </p:nvSpPr>
        <p:spPr bwMode="auto">
          <a:xfrm>
            <a:off x="642910" y="4629165"/>
            <a:ext cx="633412" cy="324327"/>
          </a:xfrm>
          <a:prstGeom prst="rect">
            <a:avLst/>
          </a:prstGeom>
          <a:noFill/>
          <a:ln w="9525" algn="ctr">
            <a:noFill/>
            <a:miter lim="800000"/>
            <a:headEnd/>
            <a:tailEnd/>
          </a:ln>
        </p:spPr>
        <p:txBody>
          <a:bodyPr anchor="ctr"/>
          <a:lstStyle/>
          <a:p>
            <a:pPr>
              <a:lnSpc>
                <a:spcPct val="120000"/>
              </a:lnSpc>
            </a:pPr>
            <a:r>
              <a:rPr lang="en-US" altLang="zh-CN" sz="1400" b="1" dirty="0" smtClean="0">
                <a:latin typeface="微软雅黑" pitchFamily="34" charset="-122"/>
                <a:ea typeface="微软雅黑" pitchFamily="34" charset="-122"/>
              </a:rPr>
              <a:t>2018</a:t>
            </a:r>
            <a:endParaRPr lang="zh-CN" altLang="en-US" sz="1400" b="1" dirty="0">
              <a:latin typeface="微软雅黑" pitchFamily="34" charset="-122"/>
              <a:ea typeface="微软雅黑" pitchFamily="34" charset="-122"/>
            </a:endParaRPr>
          </a:p>
        </p:txBody>
      </p:sp>
      <p:sp>
        <p:nvSpPr>
          <p:cNvPr id="37" name="AutoShape 16"/>
          <p:cNvSpPr>
            <a:spLocks noChangeArrowheads="1"/>
          </p:cNvSpPr>
          <p:nvPr/>
        </p:nvSpPr>
        <p:spPr bwMode="auto">
          <a:xfrm>
            <a:off x="2500299" y="4693459"/>
            <a:ext cx="2143125" cy="332898"/>
          </a:xfrm>
          <a:prstGeom prst="roundRect">
            <a:avLst>
              <a:gd name="adj" fmla="val 0"/>
            </a:avLst>
          </a:prstGeom>
          <a:gradFill rotWithShape="1">
            <a:gsLst>
              <a:gs pos="0">
                <a:srgbClr val="CC0000"/>
              </a:gs>
              <a:gs pos="100000">
                <a:srgbClr val="800000"/>
              </a:gs>
            </a:gsLst>
            <a:lin ang="5400000" scaled="1"/>
          </a:gradFill>
          <a:ln w="6350" algn="ctr">
            <a:noFill/>
            <a:round/>
            <a:headEnd/>
            <a:tailEnd/>
          </a:ln>
          <a:effectLst>
            <a:prstShdw prst="shdw17" dist="17961" dir="13500000">
              <a:srgbClr val="7A0000"/>
            </a:prstShdw>
          </a:effectLst>
        </p:spPr>
        <p:txBody>
          <a:bodyPr wrap="none" anchor="ctr"/>
          <a:lstStyle/>
          <a:p>
            <a:pPr algn="ctr">
              <a:spcBef>
                <a:spcPct val="20000"/>
              </a:spcBef>
              <a:buClr>
                <a:srgbClr val="E1B40C"/>
              </a:buClr>
              <a:buFont typeface="Wingdings" pitchFamily="2" charset="2"/>
              <a:buNone/>
            </a:pPr>
            <a:r>
              <a:rPr lang="zh-CN" altLang="en-US" sz="1600" b="1" dirty="0" smtClean="0">
                <a:solidFill>
                  <a:schemeClr val="bg1"/>
                </a:solidFill>
                <a:latin typeface="微软雅黑" pitchFamily="34" charset="-122"/>
                <a:ea typeface="微软雅黑" pitchFamily="34" charset="-122"/>
              </a:rPr>
              <a:t>永泰县乡村振兴研究院</a:t>
            </a:r>
            <a:endParaRPr lang="zh-CN" altLang="en-US" sz="1600" b="1" dirty="0">
              <a:solidFill>
                <a:schemeClr val="bg1"/>
              </a:solidFill>
              <a:latin typeface="微软雅黑" pitchFamily="34" charset="-122"/>
              <a:ea typeface="微软雅黑"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12" name="标题 7"/>
          <p:cNvSpPr txBox="1">
            <a:spLocks/>
          </p:cNvSpPr>
          <p:nvPr/>
        </p:nvSpPr>
        <p:spPr>
          <a:xfrm>
            <a:off x="0" y="285734"/>
            <a:ext cx="6500858" cy="43694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smtClean="0">
                <a:ln>
                  <a:noFill/>
                </a:ln>
                <a:solidFill>
                  <a:schemeClr val="tx1"/>
                </a:solidFill>
                <a:effectLst/>
                <a:uLnTx/>
                <a:uFillTx/>
                <a:latin typeface="+mn-ea"/>
                <a:ea typeface="+mj-ea"/>
                <a:cs typeface="+mj-cs"/>
              </a:rPr>
              <a:t>二、汀塘社区大学发展历程</a:t>
            </a:r>
            <a:r>
              <a:rPr kumimoji="0" lang="en-US" altLang="zh-CN" sz="2000" b="1" i="0" u="none" strike="noStrike" kern="1200" cap="none" spc="0" normalizeH="0" baseline="0" noProof="0" dirty="0" smtClean="0">
                <a:ln>
                  <a:noFill/>
                </a:ln>
                <a:solidFill>
                  <a:schemeClr val="tx1"/>
                </a:solidFill>
                <a:effectLst/>
                <a:uLnTx/>
                <a:uFillTx/>
                <a:latin typeface="+mn-ea"/>
                <a:ea typeface="+mj-ea"/>
                <a:cs typeface="+mj-cs"/>
              </a:rPr>
              <a:t>——</a:t>
            </a:r>
            <a:r>
              <a:rPr kumimoji="0" lang="zh-CN" altLang="en-US" sz="2000" b="1" i="0" u="none" strike="noStrike" kern="1200" cap="none" spc="0" normalizeH="0" baseline="0" noProof="0" dirty="0" smtClean="0">
                <a:ln>
                  <a:noFill/>
                </a:ln>
                <a:solidFill>
                  <a:schemeClr val="tx1"/>
                </a:solidFill>
                <a:effectLst/>
                <a:uLnTx/>
                <a:uFillTx/>
                <a:latin typeface="+mn-ea"/>
                <a:ea typeface="+mj-ea"/>
                <a:cs typeface="+mj-cs"/>
              </a:rPr>
              <a:t>“夏雨雨人” 夏令营</a:t>
            </a:r>
            <a:endPar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pic>
        <p:nvPicPr>
          <p:cNvPr id="15" name="Picture 4" descr="P1120261"/>
          <p:cNvPicPr>
            <a:picLocks noGrp="1" noChangeAspect="1" noChangeArrowheads="1"/>
          </p:cNvPicPr>
          <p:nvPr>
            <p:ph type="body" idx="1"/>
          </p:nvPr>
        </p:nvPicPr>
        <p:blipFill>
          <a:blip r:embed="rId3" cstate="print"/>
          <a:srcRect/>
          <a:stretch>
            <a:fillRect/>
          </a:stretch>
        </p:blipFill>
        <p:spPr>
          <a:xfrm>
            <a:off x="214282" y="928677"/>
            <a:ext cx="3500462" cy="2071702"/>
          </a:xfrm>
          <a:noFill/>
        </p:spPr>
      </p:pic>
      <p:pic>
        <p:nvPicPr>
          <p:cNvPr id="16" name="Picture 5" descr="_DSC0563"/>
          <p:cNvPicPr>
            <a:picLocks noChangeAspect="1" noChangeArrowheads="1"/>
          </p:cNvPicPr>
          <p:nvPr/>
        </p:nvPicPr>
        <p:blipFill>
          <a:blip r:embed="rId4" cstate="print"/>
          <a:srcRect/>
          <a:stretch>
            <a:fillRect/>
          </a:stretch>
        </p:blipFill>
        <p:spPr bwMode="auto">
          <a:xfrm>
            <a:off x="4857752" y="928677"/>
            <a:ext cx="4032675" cy="2116946"/>
          </a:xfrm>
          <a:prstGeom prst="rect">
            <a:avLst/>
          </a:prstGeom>
          <a:noFill/>
          <a:ln w="9525">
            <a:noFill/>
            <a:miter lim="800000"/>
            <a:headEnd/>
            <a:tailEnd/>
          </a:ln>
        </p:spPr>
      </p:pic>
      <p:pic>
        <p:nvPicPr>
          <p:cNvPr id="17" name="Picture 6" descr="IMG_1814"/>
          <p:cNvPicPr>
            <a:picLocks noChangeAspect="1" noChangeArrowheads="1"/>
          </p:cNvPicPr>
          <p:nvPr/>
        </p:nvPicPr>
        <p:blipFill>
          <a:blip r:embed="rId5" cstate="print"/>
          <a:srcRect/>
          <a:stretch>
            <a:fillRect/>
          </a:stretch>
        </p:blipFill>
        <p:spPr bwMode="auto">
          <a:xfrm>
            <a:off x="214282" y="3043223"/>
            <a:ext cx="3500462" cy="1957419"/>
          </a:xfrm>
          <a:prstGeom prst="rect">
            <a:avLst/>
          </a:prstGeom>
          <a:noFill/>
          <a:ln w="9525">
            <a:noFill/>
            <a:miter lim="800000"/>
            <a:headEnd/>
            <a:tailEnd/>
          </a:ln>
        </p:spPr>
      </p:pic>
      <p:pic>
        <p:nvPicPr>
          <p:cNvPr id="18" name="Picture 7" descr="_DSC0579"/>
          <p:cNvPicPr>
            <a:picLocks noChangeAspect="1" noChangeArrowheads="1"/>
          </p:cNvPicPr>
          <p:nvPr/>
        </p:nvPicPr>
        <p:blipFill>
          <a:blip r:embed="rId6" cstate="print"/>
          <a:srcRect/>
          <a:stretch>
            <a:fillRect/>
          </a:stretch>
        </p:blipFill>
        <p:spPr bwMode="auto">
          <a:xfrm>
            <a:off x="4857752" y="3183091"/>
            <a:ext cx="4032675" cy="1817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6"/>
            <a:ext cx="7072362" cy="428628"/>
          </a:xfrm>
        </p:spPr>
        <p:txBody>
          <a:bodyPr>
            <a:normAutofit fontScale="90000"/>
          </a:bodyPr>
          <a:lstStyle/>
          <a:p>
            <a:r>
              <a:rPr lang="en-US" altLang="zh-CN" dirty="0" smtClean="0">
                <a:latin typeface="+mn-ea"/>
              </a:rPr>
              <a:t/>
            </a:r>
            <a:br>
              <a:rPr lang="en-US" altLang="zh-CN" dirty="0" smtClean="0">
                <a:latin typeface="+mn-ea"/>
              </a:rPr>
            </a:br>
            <a:r>
              <a:rPr lang="zh-CN" altLang="en-US" dirty="0" smtClean="0">
                <a:latin typeface="+mn-ea"/>
              </a:rPr>
              <a:t>二、汀塘社区大学发展历程</a:t>
            </a:r>
            <a:endParaRPr lang="zh-CN" altLang="en-US" dirty="0"/>
          </a:p>
        </p:txBody>
      </p:sp>
      <p:pic>
        <p:nvPicPr>
          <p:cNvPr id="5" name="Picture 2" descr="C:\Users\12\Desktop\2017年机构材料\社区大学LOGO-01_副本.jpg"/>
          <p:cNvPicPr>
            <a:picLocks noChangeAspect="1" noChangeArrowheads="1"/>
          </p:cNvPicPr>
          <p:nvPr/>
        </p:nvPicPr>
        <p:blipFill>
          <a:blip r:embed="rId3"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11</a:t>
            </a:fld>
            <a:endParaRPr lang="zh-CN" altLang="en-US"/>
          </a:p>
        </p:txBody>
      </p:sp>
      <p:sp>
        <p:nvSpPr>
          <p:cNvPr id="9" name="标题 1"/>
          <p:cNvSpPr txBox="1">
            <a:spLocks/>
          </p:cNvSpPr>
          <p:nvPr/>
        </p:nvSpPr>
        <p:spPr>
          <a:xfrm>
            <a:off x="357158" y="928676"/>
            <a:ext cx="8358246" cy="1714512"/>
          </a:xfrm>
          <a:prstGeom prst="rect">
            <a:avLst/>
          </a:prstGeom>
        </p:spPr>
        <p:txBody>
          <a:bodyPr vert="horz" lIns="91440" tIns="45720" rIns="91440" bIns="45720" rtlCol="0" anchor="b">
            <a:noAutofit/>
          </a:bodyPr>
          <a:lstStyle/>
          <a:p>
            <a:pPr lvl="0">
              <a:spcBef>
                <a:spcPct val="0"/>
              </a:spcBef>
              <a:defRPr/>
            </a:pPr>
            <a:r>
              <a:rPr lang="zh-CN" altLang="en-US" sz="1600" dirty="0" smtClean="0">
                <a:latin typeface="+mn-ea"/>
              </a:rPr>
              <a:t>社区大学通过开展丰富多彩的乡村文化活动如留守儿童夏令营、广场舞、腰鼓盘鼓、成人夜校、社区图书馆等，满足人民群众日益增长的求知、求乐、求美的精神文化多元需求。</a:t>
            </a:r>
            <a:endParaRPr lang="en-US" altLang="zh-CN" sz="1600" b="1" dirty="0" smtClean="0">
              <a:latin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tx1"/>
                </a:solidFill>
                <a:effectLst/>
                <a:uLnTx/>
                <a:uFillTx/>
                <a:latin typeface="+mn-ea"/>
                <a:cs typeface="+mj-cs"/>
              </a:rPr>
              <a:t>             </a:t>
            </a:r>
            <a:endParaRPr kumimoji="0" lang="en-US" altLang="zh-CN" sz="2400" b="1" i="0" u="none" strike="noStrike" kern="1200" cap="none" spc="0" normalizeH="0" baseline="0" noProof="0" dirty="0" smtClean="0">
              <a:ln>
                <a:noFill/>
              </a:ln>
              <a:solidFill>
                <a:schemeClr val="tx1"/>
              </a:solidFill>
              <a:effectLst/>
              <a:uLnTx/>
              <a:uFillTx/>
              <a:latin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400" b="1" dirty="0" smtClean="0">
                <a:latin typeface="+mn-ea"/>
                <a:cs typeface="+mj-cs"/>
              </a:rPr>
              <a:t>                                </a:t>
            </a:r>
            <a:endParaRPr kumimoji="0" lang="zh-CN" altLang="en-US" sz="2400" b="1" i="0" u="none" strike="noStrike" kern="1200" cap="none" spc="0" normalizeH="0" baseline="0" noProof="0" dirty="0">
              <a:ln>
                <a:noFill/>
              </a:ln>
              <a:solidFill>
                <a:schemeClr val="tx1"/>
              </a:solidFill>
              <a:effectLst/>
              <a:uLnTx/>
              <a:uFillTx/>
              <a:latin typeface="+mn-ea"/>
              <a:cs typeface="+mj-cs"/>
            </a:endParaRPr>
          </a:p>
        </p:txBody>
      </p:sp>
      <p:pic>
        <p:nvPicPr>
          <p:cNvPr id="7" name="内容占位符 3"/>
          <p:cNvPicPr>
            <a:picLocks noChangeAspect="1"/>
          </p:cNvPicPr>
          <p:nvPr/>
        </p:nvPicPr>
        <p:blipFill>
          <a:blip r:embed="rId4"/>
          <a:srcRect/>
          <a:stretch>
            <a:fillRect/>
          </a:stretch>
        </p:blipFill>
        <p:spPr bwMode="auto">
          <a:xfrm>
            <a:off x="285720" y="1714494"/>
            <a:ext cx="4071966" cy="2590800"/>
          </a:xfrm>
          <a:prstGeom prst="rect">
            <a:avLst/>
          </a:prstGeom>
          <a:noFill/>
          <a:ln w="9525">
            <a:noFill/>
            <a:miter lim="800000"/>
            <a:headEnd/>
            <a:tailEnd/>
          </a:ln>
        </p:spPr>
      </p:pic>
      <p:pic>
        <p:nvPicPr>
          <p:cNvPr id="10" name="内容占位符 3"/>
          <p:cNvPicPr>
            <a:picLocks noChangeAspect="1"/>
          </p:cNvPicPr>
          <p:nvPr/>
        </p:nvPicPr>
        <p:blipFill>
          <a:blip r:embed="rId5" cstate="print"/>
          <a:srcRect/>
          <a:stretch>
            <a:fillRect/>
          </a:stretch>
        </p:blipFill>
        <p:spPr bwMode="auto">
          <a:xfrm>
            <a:off x="4643438" y="1714494"/>
            <a:ext cx="4286280" cy="2571768"/>
          </a:xfrm>
          <a:prstGeom prst="rect">
            <a:avLst/>
          </a:prstGeom>
          <a:noFill/>
          <a:ln w="9525">
            <a:noFill/>
            <a:miter lim="800000"/>
            <a:headEnd/>
            <a:tailEnd/>
          </a:ln>
        </p:spPr>
      </p:pic>
      <p:sp>
        <p:nvSpPr>
          <p:cNvPr id="11" name="标题 1"/>
          <p:cNvSpPr txBox="1">
            <a:spLocks/>
          </p:cNvSpPr>
          <p:nvPr/>
        </p:nvSpPr>
        <p:spPr>
          <a:xfrm>
            <a:off x="357158" y="4357700"/>
            <a:ext cx="4000528" cy="428628"/>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2000" b="1" dirty="0" smtClean="0">
                <a:latin typeface="+mn-ea"/>
                <a:ea typeface="+mj-ea"/>
                <a:cs typeface="+mj-cs"/>
              </a:rPr>
              <a:t>十音八乐队</a:t>
            </a:r>
            <a:endParaRPr kumimoji="0" lang="zh-CN" alt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标题 1"/>
          <p:cNvSpPr txBox="1">
            <a:spLocks/>
          </p:cNvSpPr>
          <p:nvPr/>
        </p:nvSpPr>
        <p:spPr>
          <a:xfrm>
            <a:off x="4786314" y="4286262"/>
            <a:ext cx="4000528" cy="428628"/>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smtClean="0">
                <a:ln>
                  <a:noFill/>
                </a:ln>
                <a:solidFill>
                  <a:schemeClr val="tx1"/>
                </a:solidFill>
                <a:effectLst/>
                <a:uLnTx/>
                <a:uFillTx/>
                <a:latin typeface="+mj-lt"/>
                <a:ea typeface="+mj-ea"/>
                <a:cs typeface="+mj-cs"/>
              </a:rPr>
              <a:t>腰鼓盘鼓队</a:t>
            </a:r>
            <a:endParaRPr kumimoji="0" lang="zh-CN" altLang="en-US"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5734"/>
            <a:ext cx="7072362" cy="428628"/>
          </a:xfrm>
        </p:spPr>
        <p:txBody>
          <a:bodyPr>
            <a:normAutofit fontScale="90000"/>
          </a:bodyPr>
          <a:lstStyle/>
          <a:p>
            <a:r>
              <a:rPr lang="en-US" altLang="zh-CN" dirty="0" smtClean="0">
                <a:latin typeface="+mn-ea"/>
              </a:rPr>
              <a:t/>
            </a:r>
            <a:br>
              <a:rPr lang="en-US" altLang="zh-CN" dirty="0" smtClean="0">
                <a:latin typeface="+mn-ea"/>
              </a:rPr>
            </a:br>
            <a:r>
              <a:rPr lang="zh-CN" altLang="en-US" dirty="0" smtClean="0">
                <a:latin typeface="+mn-ea"/>
              </a:rPr>
              <a:t>二、汀塘社区大学发展历程</a:t>
            </a: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7" name="TextBox 6"/>
          <p:cNvSpPr txBox="1"/>
          <p:nvPr/>
        </p:nvSpPr>
        <p:spPr>
          <a:xfrm>
            <a:off x="285720" y="4429138"/>
            <a:ext cx="8429684" cy="307777"/>
          </a:xfrm>
          <a:prstGeom prst="rect">
            <a:avLst/>
          </a:prstGeom>
          <a:noFill/>
        </p:spPr>
        <p:txBody>
          <a:bodyPr wrap="square" rtlCol="0">
            <a:spAutoFit/>
          </a:bodyPr>
          <a:lstStyle/>
          <a:p>
            <a:pPr algn="ctr"/>
            <a:r>
              <a:rPr lang="zh-CN" altLang="en-US" sz="1400" b="1" dirty="0" smtClean="0">
                <a:solidFill>
                  <a:srgbClr val="00B0F0"/>
                </a:solidFill>
              </a:rPr>
              <a:t>妇女文艺队</a:t>
            </a:r>
          </a:p>
        </p:txBody>
      </p:sp>
      <p:pic>
        <p:nvPicPr>
          <p:cNvPr id="9" name="Picture 4" descr="DSC_4853_conew1"/>
          <p:cNvPicPr>
            <a:picLocks noChangeAspect="1" noChangeArrowheads="1"/>
          </p:cNvPicPr>
          <p:nvPr/>
        </p:nvPicPr>
        <p:blipFill>
          <a:blip r:embed="rId3" cstate="print"/>
          <a:srcRect/>
          <a:stretch>
            <a:fillRect/>
          </a:stretch>
        </p:blipFill>
        <p:spPr bwMode="auto">
          <a:xfrm>
            <a:off x="4616450" y="928676"/>
            <a:ext cx="4241830" cy="3429000"/>
          </a:xfrm>
          <a:prstGeom prst="rect">
            <a:avLst/>
          </a:prstGeom>
          <a:noFill/>
          <a:ln w="9525">
            <a:noFill/>
            <a:miter lim="800000"/>
            <a:headEnd/>
            <a:tailEnd/>
          </a:ln>
        </p:spPr>
      </p:pic>
      <p:pic>
        <p:nvPicPr>
          <p:cNvPr id="10" name="内容占位符 3"/>
          <p:cNvPicPr>
            <a:picLocks noGrp="1" noChangeAspect="1"/>
          </p:cNvPicPr>
          <p:nvPr>
            <p:ph type="body" idx="1"/>
          </p:nvPr>
        </p:nvPicPr>
        <p:blipFill>
          <a:blip r:embed="rId4" cstate="print"/>
          <a:srcRect/>
          <a:stretch>
            <a:fillRect/>
          </a:stretch>
        </p:blipFill>
        <p:spPr>
          <a:xfrm>
            <a:off x="214282" y="928676"/>
            <a:ext cx="4143404" cy="342423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5734"/>
            <a:ext cx="7072362" cy="428628"/>
          </a:xfrm>
        </p:spPr>
        <p:txBody>
          <a:bodyPr>
            <a:normAutofit fontScale="90000"/>
          </a:bodyPr>
          <a:lstStyle/>
          <a:p>
            <a:r>
              <a:rPr lang="en-US" altLang="zh-CN" dirty="0" smtClean="0">
                <a:latin typeface="+mn-ea"/>
              </a:rPr>
              <a:t/>
            </a:r>
            <a:br>
              <a:rPr lang="en-US" altLang="zh-CN" dirty="0" smtClean="0">
                <a:latin typeface="+mn-ea"/>
              </a:rPr>
            </a:br>
            <a:r>
              <a:rPr lang="zh-CN" altLang="en-US" dirty="0" smtClean="0">
                <a:latin typeface="+mn-ea"/>
              </a:rPr>
              <a:t>二、汀塘社区大学发展历程</a:t>
            </a: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7" name="TextBox 6"/>
          <p:cNvSpPr txBox="1"/>
          <p:nvPr/>
        </p:nvSpPr>
        <p:spPr>
          <a:xfrm>
            <a:off x="0" y="4286262"/>
            <a:ext cx="8429684" cy="307777"/>
          </a:xfrm>
          <a:prstGeom prst="rect">
            <a:avLst/>
          </a:prstGeom>
          <a:noFill/>
        </p:spPr>
        <p:txBody>
          <a:bodyPr wrap="square" rtlCol="0">
            <a:spAutoFit/>
          </a:bodyPr>
          <a:lstStyle/>
          <a:p>
            <a:pPr algn="ctr"/>
            <a:r>
              <a:rPr lang="zh-CN" altLang="en-US" sz="1400" b="1" dirty="0" smtClean="0">
                <a:solidFill>
                  <a:srgbClr val="00B0F0"/>
                </a:solidFill>
                <a:latin typeface="+mn-ea"/>
              </a:rPr>
              <a:t>识字班</a:t>
            </a:r>
            <a:endParaRPr lang="zh-CN" altLang="en-US" sz="1400" b="1" dirty="0" smtClean="0">
              <a:solidFill>
                <a:srgbClr val="00B0F0"/>
              </a:solidFill>
            </a:endParaRPr>
          </a:p>
        </p:txBody>
      </p:sp>
      <p:pic>
        <p:nvPicPr>
          <p:cNvPr id="9" name="内容占位符 3"/>
          <p:cNvPicPr>
            <a:picLocks noChangeAspect="1"/>
          </p:cNvPicPr>
          <p:nvPr/>
        </p:nvPicPr>
        <p:blipFill>
          <a:blip r:embed="rId3"/>
          <a:srcRect/>
          <a:stretch>
            <a:fillRect/>
          </a:stretch>
        </p:blipFill>
        <p:spPr bwMode="auto">
          <a:xfrm>
            <a:off x="214282" y="1214428"/>
            <a:ext cx="3857652" cy="2786081"/>
          </a:xfrm>
          <a:prstGeom prst="rect">
            <a:avLst/>
          </a:prstGeom>
          <a:noFill/>
          <a:ln w="9525">
            <a:noFill/>
            <a:miter lim="800000"/>
            <a:headEnd/>
            <a:tailEnd/>
          </a:ln>
        </p:spPr>
      </p:pic>
      <p:pic>
        <p:nvPicPr>
          <p:cNvPr id="10" name="内容占位符 3"/>
          <p:cNvPicPr>
            <a:picLocks noChangeAspect="1"/>
          </p:cNvPicPr>
          <p:nvPr/>
        </p:nvPicPr>
        <p:blipFill>
          <a:blip r:embed="rId4"/>
          <a:srcRect/>
          <a:stretch>
            <a:fillRect/>
          </a:stretch>
        </p:blipFill>
        <p:spPr bwMode="auto">
          <a:xfrm>
            <a:off x="4429124" y="1214428"/>
            <a:ext cx="4419600"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5734"/>
            <a:ext cx="7072362" cy="428628"/>
          </a:xfrm>
        </p:spPr>
        <p:txBody>
          <a:bodyPr>
            <a:normAutofit fontScale="90000"/>
          </a:bodyPr>
          <a:lstStyle/>
          <a:p>
            <a:r>
              <a:rPr lang="en-US" altLang="zh-CN" dirty="0" smtClean="0">
                <a:latin typeface="+mn-ea"/>
              </a:rPr>
              <a:t/>
            </a:r>
            <a:br>
              <a:rPr lang="en-US" altLang="zh-CN" dirty="0" smtClean="0">
                <a:latin typeface="+mn-ea"/>
              </a:rPr>
            </a:br>
            <a:r>
              <a:rPr lang="zh-CN" altLang="en-US" dirty="0" smtClean="0">
                <a:latin typeface="+mn-ea"/>
              </a:rPr>
              <a:t>二、汀塘社区大学发展历程</a:t>
            </a: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7" name="TextBox 6"/>
          <p:cNvSpPr txBox="1"/>
          <p:nvPr/>
        </p:nvSpPr>
        <p:spPr>
          <a:xfrm>
            <a:off x="428596" y="4214824"/>
            <a:ext cx="8429684" cy="307777"/>
          </a:xfrm>
          <a:prstGeom prst="rect">
            <a:avLst/>
          </a:prstGeom>
          <a:noFill/>
        </p:spPr>
        <p:txBody>
          <a:bodyPr wrap="square" rtlCol="0">
            <a:spAutoFit/>
          </a:bodyPr>
          <a:lstStyle/>
          <a:p>
            <a:pPr algn="ctr"/>
            <a:r>
              <a:rPr lang="zh-CN" altLang="en-US" sz="1400" b="1" dirty="0" smtClean="0">
                <a:solidFill>
                  <a:srgbClr val="00B0F0"/>
                </a:solidFill>
                <a:latin typeface="+mn-ea"/>
              </a:rPr>
              <a:t>福寿金</a:t>
            </a:r>
            <a:endParaRPr lang="zh-CN" altLang="en-US" sz="1400" b="1" dirty="0" smtClean="0">
              <a:solidFill>
                <a:srgbClr val="00B0F0"/>
              </a:solidFill>
            </a:endParaRPr>
          </a:p>
        </p:txBody>
      </p:sp>
      <p:pic>
        <p:nvPicPr>
          <p:cNvPr id="9" name="Picture 4" descr="IMG_8121_副本_副本"/>
          <p:cNvPicPr>
            <a:picLocks noChangeAspect="1" noChangeArrowheads="1"/>
          </p:cNvPicPr>
          <p:nvPr/>
        </p:nvPicPr>
        <p:blipFill>
          <a:blip r:embed="rId3" cstate="print"/>
          <a:srcRect/>
          <a:stretch>
            <a:fillRect/>
          </a:stretch>
        </p:blipFill>
        <p:spPr bwMode="auto">
          <a:xfrm>
            <a:off x="428596" y="857238"/>
            <a:ext cx="8229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6560840" y="4021187"/>
            <a:ext cx="2133600" cy="273844"/>
          </a:xfrm>
        </p:spPr>
        <p:txBody>
          <a:bodyPr/>
          <a:lstStyle/>
          <a:p>
            <a:fld id="{0C913308-F349-4B6D-A68A-DD1791B4A57B}" type="slidenum">
              <a:rPr lang="zh-CN" altLang="en-US" smtClean="0"/>
              <a:pPr/>
              <a:t>15</a:t>
            </a:fld>
            <a:endParaRPr lang="zh-CN" altLang="en-US"/>
          </a:p>
        </p:txBody>
      </p:sp>
      <p:sp>
        <p:nvSpPr>
          <p:cNvPr id="6" name="矩形 22"/>
          <p:cNvSpPr>
            <a:spLocks noGrp="1" noChangeArrowheads="1"/>
          </p:cNvSpPr>
          <p:nvPr>
            <p:ph type="body" idx="1"/>
          </p:nvPr>
        </p:nvSpPr>
        <p:spPr>
          <a:xfrm>
            <a:off x="312440" y="1158924"/>
            <a:ext cx="8540750" cy="3886200"/>
          </a:xfrm>
          <a:solidFill>
            <a:schemeClr val="bg1"/>
          </a:solidFill>
          <a:ln w="25400" algn="ctr">
            <a:solidFill>
              <a:srgbClr val="385D8A"/>
            </a:solidFill>
            <a:miter lim="800000"/>
            <a:headEnd/>
            <a:tailEnd/>
          </a:ln>
        </p:spPr>
        <p:txBody>
          <a:bodyPr/>
          <a:lstStyle/>
          <a:p>
            <a:pPr eaLnBrk="1" hangingPunct="1">
              <a:buFont typeface="Wingdings" panose="05000000000000000000" pitchFamily="2" charset="2"/>
              <a:buNone/>
            </a:pPr>
            <a:endParaRPr lang="zh-CN" altLang="zh-CN" dirty="0" smtClean="0"/>
          </a:p>
        </p:txBody>
      </p:sp>
      <p:sp>
        <p:nvSpPr>
          <p:cNvPr id="7" name="椭圆 6"/>
          <p:cNvSpPr/>
          <p:nvPr/>
        </p:nvSpPr>
        <p:spPr>
          <a:xfrm>
            <a:off x="769640" y="2530524"/>
            <a:ext cx="1223963" cy="1079500"/>
          </a:xfrm>
          <a:prstGeom prst="ellipse">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n w="0"/>
                <a:solidFill>
                  <a:schemeClr val="accent1"/>
                </a:solidFill>
                <a:effectLst>
                  <a:outerShdw blurRad="38100" dist="25400" dir="5400000" algn="ctr" rotWithShape="0">
                    <a:srgbClr val="6E747A">
                      <a:alpha val="43000"/>
                    </a:srgbClr>
                  </a:outerShdw>
                </a:effectLst>
                <a:latin typeface="Calibri" pitchFamily="34" charset="0"/>
              </a:rPr>
              <a:t>农村社区</a:t>
            </a:r>
          </a:p>
        </p:txBody>
      </p:sp>
      <p:sp>
        <p:nvSpPr>
          <p:cNvPr id="8" name="AutoShape 8"/>
          <p:cNvSpPr>
            <a:spLocks noChangeArrowheads="1"/>
          </p:cNvSpPr>
          <p:nvPr/>
        </p:nvSpPr>
        <p:spPr bwMode="auto">
          <a:xfrm>
            <a:off x="2065040" y="2378124"/>
            <a:ext cx="1377950" cy="1422400"/>
          </a:xfrm>
          <a:prstGeom prst="leftRightArrowCallout">
            <a:avLst>
              <a:gd name="adj1" fmla="val 27785"/>
              <a:gd name="adj2" fmla="val 27785"/>
              <a:gd name="adj3" fmla="val 12500"/>
              <a:gd name="adj4" fmla="val 50000"/>
            </a:avLst>
          </a:prstGeom>
          <a:solidFill>
            <a:schemeClr val="bg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hlink"/>
              </a:buClr>
              <a:buSzPct val="70000"/>
              <a:buFont typeface="Wingdings" panose="05000000000000000000" pitchFamily="2" charset="2"/>
              <a:buNone/>
            </a:pPr>
            <a:r>
              <a:rPr lang="zh-CN" altLang="en-US" sz="2000">
                <a:latin typeface="Tahoma" panose="020B0604030504040204" pitchFamily="34" charset="0"/>
              </a:rPr>
              <a:t>需求与供给</a:t>
            </a:r>
          </a:p>
        </p:txBody>
      </p:sp>
      <p:sp>
        <p:nvSpPr>
          <p:cNvPr id="9" name="椭圆 8"/>
          <p:cNvSpPr/>
          <p:nvPr/>
        </p:nvSpPr>
        <p:spPr>
          <a:xfrm>
            <a:off x="3512840" y="2073324"/>
            <a:ext cx="2057400" cy="20161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zh-CN" altLang="en-US" sz="2800" dirty="0">
                <a:solidFill>
                  <a:schemeClr val="tx1"/>
                </a:solidFill>
                <a:latin typeface="仿宋" panose="02010609060101010101" pitchFamily="49" charset="-122"/>
                <a:ea typeface="仿宋" panose="02010609060101010101" pitchFamily="49" charset="-122"/>
              </a:rPr>
              <a:t>社区大学资源转化平台</a:t>
            </a:r>
          </a:p>
        </p:txBody>
      </p:sp>
      <p:sp>
        <p:nvSpPr>
          <p:cNvPr id="10" name="椭圆 9"/>
          <p:cNvSpPr/>
          <p:nvPr/>
        </p:nvSpPr>
        <p:spPr>
          <a:xfrm>
            <a:off x="6256040" y="1235124"/>
            <a:ext cx="1066800" cy="914400"/>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800" dirty="0">
                <a:solidFill>
                  <a:schemeClr val="tx1"/>
                </a:solidFill>
                <a:latin typeface="仿宋" panose="02010609060101010101" pitchFamily="49" charset="-122"/>
                <a:ea typeface="仿宋" panose="02010609060101010101" pitchFamily="49" charset="-122"/>
              </a:rPr>
              <a:t>政府</a:t>
            </a:r>
          </a:p>
        </p:txBody>
      </p:sp>
      <p:sp>
        <p:nvSpPr>
          <p:cNvPr id="11" name="椭圆 10"/>
          <p:cNvSpPr/>
          <p:nvPr/>
        </p:nvSpPr>
        <p:spPr>
          <a:xfrm>
            <a:off x="6941840" y="2454324"/>
            <a:ext cx="1100138" cy="941388"/>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800" dirty="0">
                <a:solidFill>
                  <a:schemeClr val="tx1"/>
                </a:solidFill>
                <a:latin typeface="+mn-ea"/>
              </a:rPr>
              <a:t>高校</a:t>
            </a:r>
          </a:p>
        </p:txBody>
      </p:sp>
      <p:sp>
        <p:nvSpPr>
          <p:cNvPr id="12" name="椭圆 11"/>
          <p:cNvSpPr/>
          <p:nvPr/>
        </p:nvSpPr>
        <p:spPr>
          <a:xfrm>
            <a:off x="6408440" y="3825924"/>
            <a:ext cx="1158875" cy="990600"/>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800" dirty="0">
                <a:solidFill>
                  <a:schemeClr val="tx1"/>
                </a:solidFill>
                <a:latin typeface="+mn-ea"/>
              </a:rPr>
              <a:t>社会</a:t>
            </a:r>
          </a:p>
        </p:txBody>
      </p:sp>
      <p:sp>
        <p:nvSpPr>
          <p:cNvPr id="13" name="Line 12"/>
          <p:cNvSpPr>
            <a:spLocks noChangeShapeType="1"/>
          </p:cNvSpPr>
          <p:nvPr/>
        </p:nvSpPr>
        <p:spPr bwMode="auto">
          <a:xfrm flipV="1">
            <a:off x="5341640" y="2073324"/>
            <a:ext cx="1087438" cy="381000"/>
          </a:xfrm>
          <a:prstGeom prst="line">
            <a:avLst/>
          </a:prstGeom>
          <a:noFill/>
          <a:ln w="38100">
            <a:solidFill>
              <a:srgbClr val="38D447"/>
            </a:solidFill>
            <a:miter lim="800000"/>
            <a:headEnd type="triangle" w="med" len="me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14" name="Rectangle 17"/>
          <p:cNvSpPr>
            <a:spLocks noChangeArrowheads="1"/>
          </p:cNvSpPr>
          <p:nvPr/>
        </p:nvSpPr>
        <p:spPr bwMode="auto">
          <a:xfrm rot="20138253">
            <a:off x="5494040" y="1920924"/>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需求</a:t>
            </a:r>
          </a:p>
        </p:txBody>
      </p:sp>
      <p:sp>
        <p:nvSpPr>
          <p:cNvPr id="15" name="Rectangle 18"/>
          <p:cNvSpPr>
            <a:spLocks noChangeArrowheads="1"/>
          </p:cNvSpPr>
          <p:nvPr/>
        </p:nvSpPr>
        <p:spPr bwMode="auto">
          <a:xfrm rot="20465804">
            <a:off x="5570240" y="2225724"/>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供给</a:t>
            </a:r>
          </a:p>
        </p:txBody>
      </p:sp>
      <p:sp>
        <p:nvSpPr>
          <p:cNvPr id="16" name="Line 12"/>
          <p:cNvSpPr>
            <a:spLocks noChangeShapeType="1"/>
          </p:cNvSpPr>
          <p:nvPr/>
        </p:nvSpPr>
        <p:spPr bwMode="auto">
          <a:xfrm flipV="1">
            <a:off x="5570240" y="2987724"/>
            <a:ext cx="1371600" cy="76200"/>
          </a:xfrm>
          <a:prstGeom prst="line">
            <a:avLst/>
          </a:prstGeom>
          <a:noFill/>
          <a:ln w="38100">
            <a:solidFill>
              <a:srgbClr val="38D447"/>
            </a:solidFill>
            <a:miter lim="800000"/>
            <a:headEnd type="triangle" w="med" len="me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17" name="Line 12"/>
          <p:cNvSpPr>
            <a:spLocks noChangeShapeType="1"/>
          </p:cNvSpPr>
          <p:nvPr/>
        </p:nvSpPr>
        <p:spPr bwMode="auto">
          <a:xfrm>
            <a:off x="5265440" y="3825924"/>
            <a:ext cx="1143000" cy="381000"/>
          </a:xfrm>
          <a:prstGeom prst="line">
            <a:avLst/>
          </a:prstGeom>
          <a:noFill/>
          <a:ln w="38100">
            <a:solidFill>
              <a:srgbClr val="38D447"/>
            </a:solidFill>
            <a:miter lim="800000"/>
            <a:headEnd type="triangle" w="med" len="me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18" name="Rectangle 21"/>
          <p:cNvSpPr>
            <a:spLocks noChangeArrowheads="1"/>
          </p:cNvSpPr>
          <p:nvPr/>
        </p:nvSpPr>
        <p:spPr bwMode="auto">
          <a:xfrm>
            <a:off x="5951240" y="2682924"/>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需求</a:t>
            </a:r>
          </a:p>
        </p:txBody>
      </p:sp>
      <p:sp>
        <p:nvSpPr>
          <p:cNvPr id="19" name="Rectangle 22"/>
          <p:cNvSpPr>
            <a:spLocks noChangeArrowheads="1"/>
          </p:cNvSpPr>
          <p:nvPr/>
        </p:nvSpPr>
        <p:spPr bwMode="auto">
          <a:xfrm rot="1395791">
            <a:off x="5494040" y="3673524"/>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需求</a:t>
            </a:r>
          </a:p>
        </p:txBody>
      </p:sp>
      <p:sp>
        <p:nvSpPr>
          <p:cNvPr id="20" name="Rectangle 23"/>
          <p:cNvSpPr>
            <a:spLocks noChangeArrowheads="1"/>
          </p:cNvSpPr>
          <p:nvPr/>
        </p:nvSpPr>
        <p:spPr bwMode="auto">
          <a:xfrm>
            <a:off x="5951240" y="2987724"/>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供给</a:t>
            </a:r>
          </a:p>
        </p:txBody>
      </p:sp>
      <p:sp>
        <p:nvSpPr>
          <p:cNvPr id="21" name="Rectangle 24"/>
          <p:cNvSpPr>
            <a:spLocks noChangeArrowheads="1"/>
          </p:cNvSpPr>
          <p:nvPr/>
        </p:nvSpPr>
        <p:spPr bwMode="auto">
          <a:xfrm rot="1171304">
            <a:off x="5341640" y="3902124"/>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供给</a:t>
            </a:r>
          </a:p>
        </p:txBody>
      </p:sp>
      <p:sp>
        <p:nvSpPr>
          <p:cNvPr id="22" name="上箭头 21"/>
          <p:cNvSpPr/>
          <p:nvPr/>
        </p:nvSpPr>
        <p:spPr>
          <a:xfrm>
            <a:off x="4274840" y="625524"/>
            <a:ext cx="409575" cy="498475"/>
          </a:xfrm>
          <a:prstGeom prst="up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23" name="标题 1"/>
          <p:cNvSpPr>
            <a:spLocks/>
          </p:cNvSpPr>
          <p:nvPr/>
        </p:nvSpPr>
        <p:spPr bwMode="auto">
          <a:xfrm>
            <a:off x="3275856" y="51470"/>
            <a:ext cx="2594422" cy="54071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dirty="0">
                <a:solidFill>
                  <a:schemeClr val="tx2"/>
                </a:solidFill>
              </a:rPr>
              <a:t>整体提升</a:t>
            </a:r>
          </a:p>
        </p:txBody>
      </p:sp>
    </p:spTree>
    <p:extLst>
      <p:ext uri="{BB962C8B-B14F-4D97-AF65-F5344CB8AC3E}">
        <p14:creationId xmlns:p14="http://schemas.microsoft.com/office/powerpoint/2010/main" xmlns="" val="115412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0166" y="142858"/>
            <a:ext cx="6143668" cy="589364"/>
          </a:xfrm>
        </p:spPr>
        <p:txBody>
          <a:bodyPr>
            <a:normAutofit/>
          </a:bodyPr>
          <a:lstStyle/>
          <a:p>
            <a:pPr lvl="1" algn="l" rtl="0">
              <a:spcBef>
                <a:spcPct val="0"/>
              </a:spcBef>
            </a:pPr>
            <a:r>
              <a:rPr lang="zh-CN" altLang="en-US" sz="2000" dirty="0" smtClean="0">
                <a:latin typeface="微软雅黑" pitchFamily="34" charset="-122"/>
                <a:ea typeface="微软雅黑" pitchFamily="34" charset="-122"/>
              </a:rPr>
              <a:t>村庄资源挖掘、梳理（</a:t>
            </a:r>
            <a:r>
              <a:rPr lang="en-US" altLang="zh-CN" sz="2000" dirty="0" smtClean="0">
                <a:latin typeface="微软雅黑" pitchFamily="34" charset="-122"/>
                <a:ea typeface="微软雅黑" pitchFamily="34" charset="-122"/>
              </a:rPr>
              <a:t>2012-2016</a:t>
            </a:r>
            <a:r>
              <a:rPr lang="zh-CN" altLang="en-US" sz="2000" dirty="0" smtClean="0">
                <a:latin typeface="微软雅黑" pitchFamily="34" charset="-122"/>
                <a:ea typeface="微软雅黑" pitchFamily="34" charset="-122"/>
              </a:rPr>
              <a:t>）</a:t>
            </a:r>
            <a:endParaRPr lang="zh-CN" altLang="en-US" sz="2000" dirty="0">
              <a:solidFill>
                <a:srgbClr val="00B0F0"/>
              </a:solidFill>
              <a:latin typeface="微软雅黑" pitchFamily="34" charset="-122"/>
              <a:ea typeface="微软雅黑" pitchFamily="34" charset="-122"/>
            </a:endParaRPr>
          </a:p>
        </p:txBody>
      </p:sp>
      <p:pic>
        <p:nvPicPr>
          <p:cNvPr id="5" name="Picture 2" descr="C:\Users\12\Desktop\2017年机构材料\社区大学LOGO-01_副本.jpg"/>
          <p:cNvPicPr>
            <a:picLocks noChangeAspect="1" noChangeArrowheads="1"/>
          </p:cNvPicPr>
          <p:nvPr/>
        </p:nvPicPr>
        <p:blipFill>
          <a:blip r:embed="rId8"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sp>
        <p:nvSpPr>
          <p:cNvPr id="8" name="灯片编号占位符 7"/>
          <p:cNvSpPr>
            <a:spLocks noGrp="1"/>
          </p:cNvSpPr>
          <p:nvPr>
            <p:ph type="sldNum" sz="quarter" idx="12"/>
          </p:nvPr>
        </p:nvSpPr>
        <p:spPr/>
        <p:txBody>
          <a:bodyPr/>
          <a:lstStyle/>
          <a:p>
            <a:fld id="{0C913308-F349-4B6D-A68A-DD1791B4A57B}" type="slidenum">
              <a:rPr lang="zh-CN" altLang="en-US" sz="1600" smtClean="0">
                <a:latin typeface="+mn-ea"/>
              </a:rPr>
              <a:pPr/>
              <a:t>16</a:t>
            </a:fld>
            <a:endParaRPr lang="zh-CN" altLang="en-US" sz="1600" dirty="0">
              <a:latin typeface="+mn-ea"/>
            </a:endParaRPr>
          </a:p>
        </p:txBody>
      </p:sp>
      <p:grpSp>
        <p:nvGrpSpPr>
          <p:cNvPr id="3" name="组合 13"/>
          <p:cNvGrpSpPr/>
          <p:nvPr/>
        </p:nvGrpSpPr>
        <p:grpSpPr>
          <a:xfrm>
            <a:off x="142844" y="0"/>
            <a:ext cx="994944" cy="1421348"/>
            <a:chOff x="0" y="2454357"/>
            <a:chExt cx="994944" cy="1421348"/>
          </a:xfrm>
          <a:scene3d>
            <a:camera prst="orthographicFront"/>
            <a:lightRig rig="flat" dir="t"/>
          </a:scene3d>
        </p:grpSpPr>
        <p:sp>
          <p:nvSpPr>
            <p:cNvPr id="15" name="燕尾形 14"/>
            <p:cNvSpPr/>
            <p:nvPr/>
          </p:nvSpPr>
          <p:spPr>
            <a:xfrm rot="5400000">
              <a:off x="-213202" y="2667559"/>
              <a:ext cx="1421348" cy="994943"/>
            </a:xfrm>
            <a:prstGeom prst="chevron">
              <a:avLst/>
            </a:prstGeom>
            <a:solidFill>
              <a:schemeClr val="accent1">
                <a:lumMod val="20000"/>
                <a:lumOff val="80000"/>
              </a:schemeClr>
            </a:solidFill>
            <a:sp3d prstMaterial="plastic">
              <a:bevelT w="120900" h="88900"/>
              <a:bevelB w="88900" h="31750" prst="angle"/>
            </a:sp3d>
          </p:spPr>
          <p:style>
            <a:lnRef idx="1">
              <a:schemeClr val="accent2">
                <a:shade val="80000"/>
                <a:hueOff val="-35872"/>
                <a:satOff val="-4024"/>
                <a:lumOff val="25680"/>
                <a:alphaOff val="0"/>
              </a:schemeClr>
            </a:lnRef>
            <a:fillRef idx="3">
              <a:schemeClr val="accent2">
                <a:shade val="80000"/>
                <a:hueOff val="-35872"/>
                <a:satOff val="-4024"/>
                <a:lumOff val="25680"/>
                <a:alphaOff val="0"/>
              </a:schemeClr>
            </a:fillRef>
            <a:effectRef idx="2">
              <a:schemeClr val="accent2">
                <a:shade val="80000"/>
                <a:hueOff val="-35872"/>
                <a:satOff val="-4024"/>
                <a:lumOff val="25680"/>
                <a:alphaOff val="0"/>
              </a:schemeClr>
            </a:effectRef>
            <a:fontRef idx="minor">
              <a:schemeClr val="lt1"/>
            </a:fontRef>
          </p:style>
        </p:sp>
        <p:sp>
          <p:nvSpPr>
            <p:cNvPr id="16" name="燕尾形 4"/>
            <p:cNvSpPr/>
            <p:nvPr/>
          </p:nvSpPr>
          <p:spPr>
            <a:xfrm>
              <a:off x="1" y="2951829"/>
              <a:ext cx="994943" cy="4264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CN" sz="2000" b="1" kern="1200" dirty="0" smtClean="0">
                  <a:solidFill>
                    <a:schemeClr val="tx1"/>
                  </a:solidFill>
                  <a:latin typeface="+mn-ea"/>
                </a:rPr>
                <a:t>2.0</a:t>
              </a:r>
              <a:r>
                <a:rPr lang="zh-CN" altLang="en-US" sz="2000" b="1" kern="1200" dirty="0" smtClean="0">
                  <a:solidFill>
                    <a:schemeClr val="tx1"/>
                  </a:solidFill>
                  <a:latin typeface="+mn-ea"/>
                </a:rPr>
                <a:t>时代</a:t>
              </a:r>
              <a:endParaRPr lang="zh-CN" altLang="en-US" sz="2000" b="1" kern="1200" dirty="0">
                <a:solidFill>
                  <a:schemeClr val="tx1"/>
                </a:solidFill>
                <a:latin typeface="+mn-ea"/>
              </a:endParaRPr>
            </a:p>
          </p:txBody>
        </p:sp>
      </p:grpSp>
      <p:grpSp>
        <p:nvGrpSpPr>
          <p:cNvPr id="4" name="Group 3"/>
          <p:cNvGrpSpPr>
            <a:grpSpLocks/>
          </p:cNvGrpSpPr>
          <p:nvPr/>
        </p:nvGrpSpPr>
        <p:grpSpPr bwMode="auto">
          <a:xfrm>
            <a:off x="785564" y="2500687"/>
            <a:ext cx="1857609" cy="757886"/>
            <a:chOff x="3666" y="3799"/>
            <a:chExt cx="960" cy="971"/>
          </a:xfrm>
        </p:grpSpPr>
        <p:sp>
          <p:nvSpPr>
            <p:cNvPr id="36" name="Oval 4"/>
            <p:cNvSpPr>
              <a:spLocks noChangeArrowheads="1"/>
            </p:cNvSpPr>
            <p:nvPr>
              <p:custDataLst>
                <p:tags r:id="rId5"/>
              </p:custDataLst>
            </p:nvPr>
          </p:nvSpPr>
          <p:spPr bwMode="blackWhite">
            <a:xfrm>
              <a:off x="3666" y="3799"/>
              <a:ext cx="960" cy="960"/>
            </a:xfrm>
            <a:prstGeom prst="ellipse">
              <a:avLst/>
            </a:prstGeom>
            <a:solidFill>
              <a:srgbClr val="EAEAEA"/>
            </a:solidFill>
            <a:ln w="9525">
              <a:solidFill>
                <a:schemeClr val="bg1">
                  <a:lumMod val="95000"/>
                </a:schemeClr>
              </a:solidFill>
              <a:round/>
              <a:headEnd/>
              <a:tailEnd/>
            </a:ln>
            <a:effectLst>
              <a:outerShdw dist="25400" dir="5400000" algn="ctr" rotWithShape="0">
                <a:schemeClr val="bg2"/>
              </a:outerShdw>
            </a:effectLst>
          </p:spPr>
          <p:txBody>
            <a:bodyPr wrap="none" anchor="ctr"/>
            <a:lstStyle/>
            <a:p>
              <a:endParaRPr lang="zh-CN" altLang="en-US" sz="1600">
                <a:latin typeface="+mn-ea"/>
              </a:endParaRPr>
            </a:p>
          </p:txBody>
        </p:sp>
        <p:sp>
          <p:nvSpPr>
            <p:cNvPr id="37" name="Rectangle 5"/>
            <p:cNvSpPr>
              <a:spLocks noChangeArrowheads="1"/>
            </p:cNvSpPr>
            <p:nvPr>
              <p:custDataLst>
                <p:tags r:id="rId6"/>
              </p:custDataLst>
            </p:nvPr>
          </p:nvSpPr>
          <p:spPr bwMode="blackWhite">
            <a:xfrm>
              <a:off x="3666" y="3890"/>
              <a:ext cx="954" cy="880"/>
            </a:xfrm>
            <a:prstGeom prst="rect">
              <a:avLst/>
            </a:prstGeom>
            <a:noFill/>
            <a:ln w="9525">
              <a:solidFill>
                <a:schemeClr val="bg1">
                  <a:lumMod val="95000"/>
                </a:schemeClr>
              </a:solidFill>
              <a:miter lim="800000"/>
              <a:headEnd/>
              <a:tailEnd/>
            </a:ln>
            <a:effectLst/>
          </p:spPr>
          <p:txBody>
            <a:bodyPr lIns="4073" tIns="0" rIns="4073" bIns="0" anchor="ctr"/>
            <a:lstStyle/>
            <a:p>
              <a:pPr marL="234950" indent="-234950" algn="ctr" eaLnBrk="0" hangingPunct="0">
                <a:lnSpc>
                  <a:spcPct val="100000"/>
                </a:lnSpc>
                <a:spcBef>
                  <a:spcPct val="0"/>
                </a:spcBef>
              </a:pPr>
              <a:r>
                <a:rPr lang="zh-CN" altLang="en-US" sz="1600" b="1" dirty="0" smtClean="0">
                  <a:latin typeface="+mn-ea"/>
                </a:rPr>
                <a:t>汀塘可持续发展协会（</a:t>
              </a:r>
              <a:r>
                <a:rPr lang="en-US" altLang="zh-CN" sz="1600" b="1" dirty="0" smtClean="0">
                  <a:latin typeface="+mn-ea"/>
                </a:rPr>
                <a:t>2012</a:t>
              </a:r>
              <a:r>
                <a:rPr lang="zh-CN" altLang="en-US" sz="1600" b="1" dirty="0" smtClean="0">
                  <a:latin typeface="+mn-ea"/>
                </a:rPr>
                <a:t>）</a:t>
              </a:r>
              <a:endParaRPr lang="en-US" altLang="ko-KR" sz="1600" b="1" dirty="0">
                <a:solidFill>
                  <a:schemeClr val="tx1"/>
                </a:solidFill>
                <a:latin typeface="+mn-ea"/>
              </a:endParaRPr>
            </a:p>
          </p:txBody>
        </p:sp>
      </p:grpSp>
      <p:sp>
        <p:nvSpPr>
          <p:cNvPr id="38" name="Rectangle 6"/>
          <p:cNvSpPr>
            <a:spLocks noChangeArrowheads="1"/>
          </p:cNvSpPr>
          <p:nvPr/>
        </p:nvSpPr>
        <p:spPr bwMode="auto">
          <a:xfrm>
            <a:off x="785786" y="3643320"/>
            <a:ext cx="2071702" cy="492443"/>
          </a:xfrm>
          <a:prstGeom prst="rect">
            <a:avLst/>
          </a:prstGeom>
          <a:noFill/>
          <a:ln w="9525">
            <a:noFill/>
            <a:miter lim="800000"/>
            <a:headEnd/>
            <a:tailEnd/>
          </a:ln>
          <a:effectLst/>
        </p:spPr>
        <p:txBody>
          <a:bodyPr wrap="square" lIns="0" tIns="0" rIns="0" bIns="0">
            <a:spAutoFit/>
          </a:bodyPr>
          <a:lstStyle/>
          <a:p>
            <a:pPr marL="234950" indent="-234950" algn="just" eaLnBrk="0" hangingPunct="0">
              <a:lnSpc>
                <a:spcPct val="100000"/>
              </a:lnSpc>
              <a:spcBef>
                <a:spcPct val="0"/>
              </a:spcBef>
              <a:buFont typeface="Wingdings 2" pitchFamily="18" charset="2"/>
              <a:buChar char="¾"/>
            </a:pPr>
            <a:r>
              <a:rPr lang="zh-CN" altLang="en-US" sz="1600" dirty="0" smtClean="0">
                <a:latin typeface="+mn-ea"/>
              </a:rPr>
              <a:t>垃圾桶设计并投放</a:t>
            </a:r>
            <a:endParaRPr lang="en-US" altLang="zh-CN" sz="1600" dirty="0" smtClean="0">
              <a:latin typeface="+mn-ea"/>
            </a:endParaRPr>
          </a:p>
          <a:p>
            <a:pPr marL="234950" indent="-234950" algn="just" eaLnBrk="0" hangingPunct="0">
              <a:lnSpc>
                <a:spcPct val="100000"/>
              </a:lnSpc>
              <a:spcBef>
                <a:spcPct val="0"/>
              </a:spcBef>
              <a:buFont typeface="Wingdings 2" pitchFamily="18" charset="2"/>
              <a:buChar char="¾"/>
            </a:pPr>
            <a:r>
              <a:rPr lang="zh-CN" altLang="en-US" sz="1600" dirty="0" smtClean="0">
                <a:solidFill>
                  <a:schemeClr val="tx1"/>
                </a:solidFill>
                <a:latin typeface="+mn-ea"/>
              </a:rPr>
              <a:t>培养村民环保意识</a:t>
            </a:r>
            <a:endParaRPr lang="en-US" altLang="ko-KR" sz="1600" dirty="0">
              <a:solidFill>
                <a:schemeClr val="tx1"/>
              </a:solidFill>
              <a:latin typeface="+mn-ea"/>
            </a:endParaRPr>
          </a:p>
        </p:txBody>
      </p:sp>
      <p:grpSp>
        <p:nvGrpSpPr>
          <p:cNvPr id="7" name="Group 9"/>
          <p:cNvGrpSpPr>
            <a:grpSpLocks/>
          </p:cNvGrpSpPr>
          <p:nvPr/>
        </p:nvGrpSpPr>
        <p:grpSpPr bwMode="auto">
          <a:xfrm>
            <a:off x="3500430" y="2071684"/>
            <a:ext cx="1795662" cy="759492"/>
            <a:chOff x="2400" y="1968"/>
            <a:chExt cx="960" cy="971"/>
          </a:xfrm>
        </p:grpSpPr>
        <p:sp>
          <p:nvSpPr>
            <p:cNvPr id="41" name="Oval 10"/>
            <p:cNvSpPr>
              <a:spLocks noChangeArrowheads="1"/>
            </p:cNvSpPr>
            <p:nvPr>
              <p:custDataLst>
                <p:tags r:id="rId3"/>
              </p:custDataLst>
            </p:nvPr>
          </p:nvSpPr>
          <p:spPr bwMode="blackWhite">
            <a:xfrm>
              <a:off x="2400" y="1968"/>
              <a:ext cx="960" cy="960"/>
            </a:xfrm>
            <a:prstGeom prst="ellipse">
              <a:avLst/>
            </a:prstGeom>
            <a:solidFill>
              <a:srgbClr val="EAEAEA"/>
            </a:solidFill>
            <a:ln w="9525">
              <a:solidFill>
                <a:schemeClr val="bg1">
                  <a:lumMod val="95000"/>
                </a:schemeClr>
              </a:solidFill>
              <a:round/>
              <a:headEnd/>
              <a:tailEnd/>
            </a:ln>
            <a:effectLst>
              <a:outerShdw dist="25400" dir="5400000" algn="ctr" rotWithShape="0">
                <a:schemeClr val="bg2"/>
              </a:outerShdw>
            </a:effectLst>
          </p:spPr>
          <p:txBody>
            <a:bodyPr wrap="none" anchor="ctr"/>
            <a:lstStyle/>
            <a:p>
              <a:endParaRPr lang="zh-CN" altLang="en-US" sz="1600">
                <a:latin typeface="+mn-ea"/>
              </a:endParaRPr>
            </a:p>
          </p:txBody>
        </p:sp>
        <p:sp>
          <p:nvSpPr>
            <p:cNvPr id="42" name="Rectangle 11"/>
            <p:cNvSpPr>
              <a:spLocks noChangeArrowheads="1"/>
            </p:cNvSpPr>
            <p:nvPr>
              <p:custDataLst>
                <p:tags r:id="rId4"/>
              </p:custDataLst>
            </p:nvPr>
          </p:nvSpPr>
          <p:spPr bwMode="blackWhite">
            <a:xfrm>
              <a:off x="2400" y="2059"/>
              <a:ext cx="953" cy="880"/>
            </a:xfrm>
            <a:prstGeom prst="rect">
              <a:avLst/>
            </a:prstGeom>
            <a:noFill/>
            <a:ln w="9525">
              <a:solidFill>
                <a:schemeClr val="bg1">
                  <a:lumMod val="95000"/>
                </a:schemeClr>
              </a:solidFill>
              <a:miter lim="800000"/>
              <a:headEnd/>
              <a:tailEnd/>
            </a:ln>
            <a:effectLst/>
          </p:spPr>
          <p:txBody>
            <a:bodyPr lIns="4073" tIns="0" rIns="4073" bIns="0" anchor="ctr"/>
            <a:lstStyle/>
            <a:p>
              <a:pPr marL="234950" indent="-234950" algn="ctr" eaLnBrk="0" hangingPunct="0">
                <a:lnSpc>
                  <a:spcPct val="100000"/>
                </a:lnSpc>
                <a:spcBef>
                  <a:spcPct val="0"/>
                </a:spcBef>
              </a:pPr>
              <a:r>
                <a:rPr lang="zh-CN" altLang="en-US" sz="1600" b="1" dirty="0" smtClean="0">
                  <a:latin typeface="+mn-ea"/>
                </a:rPr>
                <a:t>汀塘爱乡协会</a:t>
              </a:r>
              <a:endParaRPr lang="en-US" altLang="zh-CN" sz="1600" b="1" dirty="0" smtClean="0">
                <a:latin typeface="+mn-ea"/>
              </a:endParaRPr>
            </a:p>
            <a:p>
              <a:pPr marL="234950" indent="-234950" algn="ctr" eaLnBrk="0" hangingPunct="0">
                <a:lnSpc>
                  <a:spcPct val="100000"/>
                </a:lnSpc>
                <a:spcBef>
                  <a:spcPct val="0"/>
                </a:spcBef>
              </a:pPr>
              <a:r>
                <a:rPr lang="zh-CN" altLang="en-US" sz="1600" b="1" dirty="0" smtClean="0">
                  <a:latin typeface="+mn-ea"/>
                </a:rPr>
                <a:t>（</a:t>
              </a:r>
              <a:r>
                <a:rPr lang="en-US" altLang="zh-CN" sz="1600" b="1" dirty="0" smtClean="0">
                  <a:latin typeface="+mn-ea"/>
                </a:rPr>
                <a:t>2014</a:t>
              </a:r>
              <a:r>
                <a:rPr lang="zh-CN" altLang="en-US" sz="1600" b="1" dirty="0" smtClean="0">
                  <a:latin typeface="+mn-ea"/>
                </a:rPr>
                <a:t>）</a:t>
              </a:r>
              <a:endParaRPr lang="en-US" altLang="ko-KR" sz="1600" b="1" dirty="0">
                <a:solidFill>
                  <a:schemeClr val="tx1"/>
                </a:solidFill>
                <a:latin typeface="+mn-ea"/>
              </a:endParaRPr>
            </a:p>
          </p:txBody>
        </p:sp>
      </p:grpSp>
      <p:sp>
        <p:nvSpPr>
          <p:cNvPr id="43" name="Rectangle 12"/>
          <p:cNvSpPr>
            <a:spLocks noChangeArrowheads="1"/>
          </p:cNvSpPr>
          <p:nvPr/>
        </p:nvSpPr>
        <p:spPr bwMode="auto">
          <a:xfrm>
            <a:off x="3428992" y="3214692"/>
            <a:ext cx="1831975" cy="738664"/>
          </a:xfrm>
          <a:prstGeom prst="rect">
            <a:avLst/>
          </a:prstGeom>
          <a:noFill/>
          <a:ln w="9525">
            <a:noFill/>
            <a:miter lim="800000"/>
            <a:headEnd/>
            <a:tailEnd/>
          </a:ln>
          <a:effectLst/>
        </p:spPr>
        <p:txBody>
          <a:bodyPr lIns="0" tIns="0" rIns="0" bIns="0">
            <a:spAutoFit/>
          </a:bodyPr>
          <a:lstStyle/>
          <a:p>
            <a:pPr marL="234950" indent="-234950" algn="just" eaLnBrk="0" hangingPunct="0">
              <a:spcBef>
                <a:spcPct val="0"/>
              </a:spcBef>
              <a:buFont typeface="Wingdings 2" pitchFamily="18" charset="2"/>
              <a:buChar char="¾"/>
            </a:pPr>
            <a:r>
              <a:rPr lang="zh-CN" altLang="en-US" sz="1600" dirty="0" smtClean="0">
                <a:latin typeface="+mn-ea"/>
              </a:rPr>
              <a:t>垃圾不落地</a:t>
            </a:r>
            <a:endParaRPr lang="en-US" altLang="zh-CN" sz="1600" dirty="0" smtClean="0">
              <a:latin typeface="+mn-ea"/>
            </a:endParaRPr>
          </a:p>
          <a:p>
            <a:pPr marL="234950" indent="-234950" algn="just" eaLnBrk="0" hangingPunct="0">
              <a:spcBef>
                <a:spcPct val="0"/>
              </a:spcBef>
              <a:buFont typeface="Wingdings 2" pitchFamily="18" charset="2"/>
              <a:buChar char="¾"/>
            </a:pPr>
            <a:r>
              <a:rPr lang="zh-CN" altLang="en-US" sz="1600" dirty="0" smtClean="0">
                <a:latin typeface="+mn-ea"/>
              </a:rPr>
              <a:t>培养保洁员队伍</a:t>
            </a:r>
            <a:endParaRPr lang="en-US" altLang="zh-CN" sz="1600" dirty="0" smtClean="0">
              <a:latin typeface="+mn-ea"/>
            </a:endParaRPr>
          </a:p>
          <a:p>
            <a:pPr marL="234950" indent="-234950" algn="just" eaLnBrk="0" hangingPunct="0">
              <a:spcBef>
                <a:spcPct val="0"/>
              </a:spcBef>
              <a:buFont typeface="Wingdings 2" pitchFamily="18" charset="2"/>
              <a:buChar char="¾"/>
            </a:pPr>
            <a:r>
              <a:rPr lang="zh-CN" altLang="en-US" sz="1600" dirty="0" smtClean="0">
                <a:latin typeface="+mn-ea"/>
              </a:rPr>
              <a:t>交予村委运营</a:t>
            </a:r>
            <a:endParaRPr lang="en-US" altLang="zh-CN" sz="1600" dirty="0" smtClean="0">
              <a:latin typeface="+mn-ea"/>
            </a:endParaRPr>
          </a:p>
        </p:txBody>
      </p:sp>
      <p:grpSp>
        <p:nvGrpSpPr>
          <p:cNvPr id="9" name="Group 13"/>
          <p:cNvGrpSpPr>
            <a:grpSpLocks/>
          </p:cNvGrpSpPr>
          <p:nvPr/>
        </p:nvGrpSpPr>
        <p:grpSpPr bwMode="auto">
          <a:xfrm>
            <a:off x="6215074" y="1571618"/>
            <a:ext cx="1928826" cy="749300"/>
            <a:chOff x="2400" y="1968"/>
            <a:chExt cx="960" cy="960"/>
          </a:xfrm>
        </p:grpSpPr>
        <p:sp>
          <p:nvSpPr>
            <p:cNvPr id="45" name="Oval 14"/>
            <p:cNvSpPr>
              <a:spLocks noChangeArrowheads="1"/>
            </p:cNvSpPr>
            <p:nvPr>
              <p:custDataLst>
                <p:tags r:id="rId1"/>
              </p:custDataLst>
            </p:nvPr>
          </p:nvSpPr>
          <p:spPr bwMode="blackWhite">
            <a:xfrm>
              <a:off x="2400" y="1968"/>
              <a:ext cx="960" cy="960"/>
            </a:xfrm>
            <a:prstGeom prst="ellipse">
              <a:avLst/>
            </a:prstGeom>
            <a:solidFill>
              <a:srgbClr val="EAEAEA"/>
            </a:solidFill>
            <a:ln w="9525">
              <a:solidFill>
                <a:schemeClr val="bg1">
                  <a:lumMod val="95000"/>
                </a:schemeClr>
              </a:solidFill>
              <a:round/>
              <a:headEnd/>
              <a:tailEnd/>
            </a:ln>
            <a:effectLst>
              <a:outerShdw dist="25400" dir="5400000" algn="ctr" rotWithShape="0">
                <a:schemeClr val="bg2"/>
              </a:outerShdw>
            </a:effectLst>
          </p:spPr>
          <p:txBody>
            <a:bodyPr wrap="none" anchor="ctr"/>
            <a:lstStyle/>
            <a:p>
              <a:endParaRPr lang="zh-CN" altLang="en-US" sz="1600">
                <a:latin typeface="+mn-ea"/>
              </a:endParaRPr>
            </a:p>
          </p:txBody>
        </p:sp>
        <p:sp>
          <p:nvSpPr>
            <p:cNvPr id="46" name="Rectangle 15"/>
            <p:cNvSpPr>
              <a:spLocks noChangeArrowheads="1"/>
            </p:cNvSpPr>
            <p:nvPr>
              <p:custDataLst>
                <p:tags r:id="rId2"/>
              </p:custDataLst>
            </p:nvPr>
          </p:nvSpPr>
          <p:spPr bwMode="blackWhite">
            <a:xfrm>
              <a:off x="2440" y="2008"/>
              <a:ext cx="880" cy="880"/>
            </a:xfrm>
            <a:prstGeom prst="rect">
              <a:avLst/>
            </a:prstGeom>
            <a:noFill/>
            <a:ln w="9525">
              <a:solidFill>
                <a:schemeClr val="bg1">
                  <a:lumMod val="95000"/>
                </a:schemeClr>
              </a:solidFill>
              <a:miter lim="800000"/>
              <a:headEnd/>
              <a:tailEnd/>
            </a:ln>
            <a:effectLst/>
          </p:spPr>
          <p:txBody>
            <a:bodyPr lIns="4073" tIns="0" rIns="4073" bIns="0" anchor="ctr"/>
            <a:lstStyle/>
            <a:p>
              <a:pPr marL="234950" indent="-234950" algn="ctr" eaLnBrk="0" hangingPunct="0">
                <a:lnSpc>
                  <a:spcPct val="100000"/>
                </a:lnSpc>
                <a:spcBef>
                  <a:spcPct val="0"/>
                </a:spcBef>
              </a:pPr>
              <a:r>
                <a:rPr lang="zh-CN" altLang="en-US" sz="1600" b="1" dirty="0" smtClean="0">
                  <a:latin typeface="+mn-ea"/>
                </a:rPr>
                <a:t>汀塘民间理事会</a:t>
              </a:r>
              <a:endParaRPr lang="en-US" altLang="zh-CN" sz="1600" b="1" dirty="0" smtClean="0">
                <a:latin typeface="+mn-ea"/>
              </a:endParaRPr>
            </a:p>
            <a:p>
              <a:pPr marL="234950" indent="-234950" algn="ctr" eaLnBrk="0" hangingPunct="0">
                <a:lnSpc>
                  <a:spcPct val="100000"/>
                </a:lnSpc>
                <a:spcBef>
                  <a:spcPct val="0"/>
                </a:spcBef>
              </a:pPr>
              <a:r>
                <a:rPr lang="zh-CN" altLang="en-US" sz="1600" b="1" dirty="0" smtClean="0">
                  <a:latin typeface="+mn-ea"/>
                </a:rPr>
                <a:t>（</a:t>
              </a:r>
              <a:r>
                <a:rPr lang="en-US" altLang="zh-CN" sz="1600" b="1" dirty="0" smtClean="0">
                  <a:latin typeface="+mn-ea"/>
                </a:rPr>
                <a:t>2015</a:t>
              </a:r>
              <a:r>
                <a:rPr lang="zh-CN" altLang="en-US" sz="1600" b="1" dirty="0" smtClean="0">
                  <a:latin typeface="+mn-ea"/>
                </a:rPr>
                <a:t>）</a:t>
              </a:r>
              <a:endParaRPr lang="en-US" altLang="ko-KR" sz="1600" b="1" dirty="0">
                <a:solidFill>
                  <a:schemeClr val="tx1"/>
                </a:solidFill>
                <a:latin typeface="+mn-ea"/>
              </a:endParaRPr>
            </a:p>
          </p:txBody>
        </p:sp>
      </p:grpSp>
      <p:sp>
        <p:nvSpPr>
          <p:cNvPr id="47" name="Rectangle 16"/>
          <p:cNvSpPr>
            <a:spLocks noChangeArrowheads="1"/>
          </p:cNvSpPr>
          <p:nvPr/>
        </p:nvSpPr>
        <p:spPr bwMode="auto">
          <a:xfrm>
            <a:off x="6215074" y="2681287"/>
            <a:ext cx="2286016" cy="1723549"/>
          </a:xfrm>
          <a:prstGeom prst="rect">
            <a:avLst/>
          </a:prstGeom>
          <a:noFill/>
          <a:ln w="9525">
            <a:noFill/>
            <a:miter lim="800000"/>
            <a:headEnd/>
            <a:tailEnd/>
          </a:ln>
          <a:effectLst/>
        </p:spPr>
        <p:txBody>
          <a:bodyPr wrap="square" lIns="0" tIns="0" rIns="0" bIns="0">
            <a:spAutoFit/>
          </a:bodyPr>
          <a:lstStyle/>
          <a:p>
            <a:pPr marL="234950" indent="-234950" algn="just" eaLnBrk="0" hangingPunct="0">
              <a:lnSpc>
                <a:spcPct val="100000"/>
              </a:lnSpc>
              <a:spcBef>
                <a:spcPct val="0"/>
              </a:spcBef>
              <a:buFont typeface="Wingdings 2" pitchFamily="18" charset="2"/>
              <a:buChar char="¾"/>
            </a:pPr>
            <a:r>
              <a:rPr lang="zh-CN" altLang="en-US" sz="1600" dirty="0" smtClean="0">
                <a:solidFill>
                  <a:schemeClr val="tx1"/>
                </a:solidFill>
                <a:latin typeface="+mn-ea"/>
              </a:rPr>
              <a:t>汀塘水系系统恢复</a:t>
            </a:r>
            <a:endParaRPr lang="en-US" altLang="zh-CN" sz="1600" dirty="0" smtClean="0">
              <a:solidFill>
                <a:schemeClr val="tx1"/>
              </a:solidFill>
              <a:latin typeface="+mn-ea"/>
            </a:endParaRPr>
          </a:p>
          <a:p>
            <a:pPr marL="234950" indent="-234950" algn="just" eaLnBrk="0" hangingPunct="0">
              <a:lnSpc>
                <a:spcPct val="100000"/>
              </a:lnSpc>
              <a:spcBef>
                <a:spcPct val="0"/>
              </a:spcBef>
              <a:buFont typeface="Wingdings 2" pitchFamily="18" charset="2"/>
              <a:buChar char="¾"/>
            </a:pPr>
            <a:r>
              <a:rPr lang="zh-CN" altLang="en-US" sz="1600" dirty="0" smtClean="0">
                <a:solidFill>
                  <a:srgbClr val="FF0000"/>
                </a:solidFill>
                <a:latin typeface="+mn-ea"/>
              </a:rPr>
              <a:t>树理事会在村庄的威望</a:t>
            </a:r>
            <a:endParaRPr lang="en-US" altLang="zh-CN" sz="1600" dirty="0" smtClean="0">
              <a:solidFill>
                <a:srgbClr val="FF0000"/>
              </a:solidFill>
              <a:latin typeface="+mn-ea"/>
            </a:endParaRPr>
          </a:p>
          <a:p>
            <a:pPr marL="234950" indent="-234950" algn="just" eaLnBrk="0" hangingPunct="0">
              <a:lnSpc>
                <a:spcPct val="100000"/>
              </a:lnSpc>
              <a:spcBef>
                <a:spcPct val="0"/>
              </a:spcBef>
              <a:buFont typeface="Wingdings 2" pitchFamily="18" charset="2"/>
              <a:buChar char="¾"/>
            </a:pPr>
            <a:r>
              <a:rPr lang="zh-CN" altLang="en-US" sz="1600" dirty="0" smtClean="0">
                <a:solidFill>
                  <a:srgbClr val="FF0000"/>
                </a:solidFill>
                <a:latin typeface="+mn-ea"/>
              </a:rPr>
              <a:t>理事会与社区大学间的紧密联系</a:t>
            </a:r>
            <a:endParaRPr lang="en-US" altLang="zh-CN" sz="1600" dirty="0" smtClean="0">
              <a:solidFill>
                <a:srgbClr val="FF0000"/>
              </a:solidFill>
              <a:latin typeface="+mn-ea"/>
            </a:endParaRPr>
          </a:p>
          <a:p>
            <a:pPr marL="234950" indent="-234950" algn="just" eaLnBrk="0" hangingPunct="0">
              <a:lnSpc>
                <a:spcPct val="100000"/>
              </a:lnSpc>
              <a:spcBef>
                <a:spcPct val="0"/>
              </a:spcBef>
            </a:pPr>
            <a:endParaRPr lang="en-US" altLang="zh-CN" sz="1600" dirty="0" smtClean="0">
              <a:solidFill>
                <a:srgbClr val="FF0000"/>
              </a:solidFill>
              <a:latin typeface="+mn-ea"/>
            </a:endParaRPr>
          </a:p>
          <a:p>
            <a:pPr marL="234950" indent="-234950" algn="just" eaLnBrk="0" hangingPunct="0">
              <a:lnSpc>
                <a:spcPct val="100000"/>
              </a:lnSpc>
              <a:spcBef>
                <a:spcPct val="0"/>
              </a:spcBef>
              <a:buFont typeface="Wingdings 2" pitchFamily="18" charset="2"/>
              <a:buChar char="¾"/>
            </a:pPr>
            <a:endParaRPr lang="en-US" altLang="zh-CN" sz="1600" dirty="0" smtClean="0">
              <a:solidFill>
                <a:schemeClr val="tx1"/>
              </a:solidFill>
              <a:latin typeface="+mn-ea"/>
            </a:endParaRPr>
          </a:p>
          <a:p>
            <a:pPr marL="234950" indent="-234950" algn="just" eaLnBrk="0" hangingPunct="0">
              <a:lnSpc>
                <a:spcPct val="100000"/>
              </a:lnSpc>
              <a:spcBef>
                <a:spcPct val="0"/>
              </a:spcBef>
              <a:buFont typeface="Wingdings 2" pitchFamily="18" charset="2"/>
              <a:buChar char="¾"/>
            </a:pPr>
            <a:endParaRPr lang="en-US" altLang="zh-CN" sz="1600" dirty="0" smtClean="0">
              <a:solidFill>
                <a:schemeClr val="tx1"/>
              </a:solidFill>
              <a:latin typeface="+mn-ea"/>
            </a:endParaRPr>
          </a:p>
        </p:txBody>
      </p:sp>
      <p:sp>
        <p:nvSpPr>
          <p:cNvPr id="56" name="Freeform 3"/>
          <p:cNvSpPr>
            <a:spLocks/>
          </p:cNvSpPr>
          <p:nvPr/>
        </p:nvSpPr>
        <p:spPr bwMode="auto">
          <a:xfrm>
            <a:off x="428596" y="2428874"/>
            <a:ext cx="7866063" cy="1046163"/>
          </a:xfrm>
          <a:custGeom>
            <a:avLst/>
            <a:gdLst/>
            <a:ahLst/>
            <a:cxnLst>
              <a:cxn ang="0">
                <a:pos x="0" y="576"/>
              </a:cxn>
              <a:cxn ang="0">
                <a:pos x="960" y="576"/>
              </a:cxn>
              <a:cxn ang="0">
                <a:pos x="960" y="288"/>
              </a:cxn>
              <a:cxn ang="0">
                <a:pos x="1920" y="288"/>
              </a:cxn>
              <a:cxn ang="0">
                <a:pos x="1920" y="0"/>
              </a:cxn>
              <a:cxn ang="0">
                <a:pos x="2880" y="0"/>
              </a:cxn>
            </a:cxnLst>
            <a:rect l="0" t="0" r="r" b="b"/>
            <a:pathLst>
              <a:path w="2880" h="576">
                <a:moveTo>
                  <a:pt x="0" y="576"/>
                </a:moveTo>
                <a:lnTo>
                  <a:pt x="960" y="576"/>
                </a:lnTo>
                <a:lnTo>
                  <a:pt x="960" y="288"/>
                </a:lnTo>
                <a:lnTo>
                  <a:pt x="1920" y="288"/>
                </a:lnTo>
                <a:lnTo>
                  <a:pt x="1920" y="0"/>
                </a:lnTo>
                <a:lnTo>
                  <a:pt x="2880" y="0"/>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wrap="none" anchor="ctr">
            <a:scene3d>
              <a:camera prst="isometricLeftDown"/>
              <a:lightRig rig="threePt" dir="t"/>
            </a:scene3d>
            <a:flatTx/>
          </a:bodyPr>
          <a:lstStyle/>
          <a:p>
            <a:endParaRPr lang="zh-CN" altLang="en-US" sz="1600" dirty="0">
              <a:ln>
                <a:solidFill>
                  <a:srgbClr val="00B0F0"/>
                </a:solidFill>
              </a:ln>
              <a:solidFill>
                <a:srgbClr val="00B0F0"/>
              </a:solidFill>
              <a:latin typeface="+mn-ea"/>
            </a:endParaRPr>
          </a:p>
        </p:txBody>
      </p:sp>
      <p:sp>
        <p:nvSpPr>
          <p:cNvPr id="22" name="TextBox 21"/>
          <p:cNvSpPr txBox="1"/>
          <p:nvPr/>
        </p:nvSpPr>
        <p:spPr>
          <a:xfrm>
            <a:off x="1214414" y="928676"/>
            <a:ext cx="7786742" cy="338554"/>
          </a:xfrm>
          <a:prstGeom prst="rect">
            <a:avLst/>
          </a:prstGeom>
          <a:noFill/>
        </p:spPr>
        <p:txBody>
          <a:bodyPr wrap="square" rtlCol="0">
            <a:spAutoFit/>
          </a:bodyPr>
          <a:lstStyle/>
          <a:p>
            <a:pPr marL="0" lvl="1"/>
            <a:r>
              <a:rPr lang="zh-CN" altLang="en-US" sz="1600" dirty="0" smtClean="0">
                <a:solidFill>
                  <a:srgbClr val="00B0F0"/>
                </a:solidFill>
                <a:latin typeface="+mn-ea"/>
              </a:rPr>
              <a:t>乡土文化调研、成立村庄自组织、环境整治、</a:t>
            </a:r>
            <a:r>
              <a:rPr lang="en-US" altLang="zh-CN" sz="1600" dirty="0" smtClean="0">
                <a:solidFill>
                  <a:srgbClr val="00B0F0"/>
                </a:solidFill>
                <a:latin typeface="+mn-ea"/>
              </a:rPr>
              <a:t>35</a:t>
            </a:r>
            <a:r>
              <a:rPr lang="zh-CN" altLang="en-US" sz="1600" dirty="0" smtClean="0">
                <a:solidFill>
                  <a:srgbClr val="00B0F0"/>
                </a:solidFill>
                <a:latin typeface="+mn-ea"/>
              </a:rPr>
              <a:t>个水塘恢复</a:t>
            </a:r>
            <a:r>
              <a:rPr lang="en-US" altLang="zh-CN" sz="1600" dirty="0" smtClean="0">
                <a:solidFill>
                  <a:srgbClr val="00B0F0"/>
                </a:solidFill>
                <a:latin typeface="+mn-ea"/>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8"/>
            <a:ext cx="8229600" cy="579821"/>
          </a:xfrm>
        </p:spPr>
        <p:txBody>
          <a:bodyPr>
            <a:normAutofit/>
          </a:bodyPr>
          <a:lstStyle/>
          <a:p>
            <a:pPr algn="l"/>
            <a:r>
              <a:rPr lang="zh-CN" altLang="en-US" sz="2000" dirty="0" smtClean="0">
                <a:latin typeface="+mn-ea"/>
              </a:rPr>
              <a:t>三、汀塘社区大学村庄发展历程</a:t>
            </a:r>
            <a:r>
              <a:rPr lang="en-US" altLang="zh-CN" sz="2000" dirty="0" smtClean="0">
                <a:latin typeface="+mn-ea"/>
              </a:rPr>
              <a:t>—</a:t>
            </a:r>
            <a:r>
              <a:rPr lang="zh-CN" altLang="en-US" sz="2000" dirty="0" smtClean="0">
                <a:latin typeface="+mn-ea"/>
              </a:rPr>
              <a:t>村庄垃圾整治</a:t>
            </a:r>
            <a:endParaRPr lang="zh-CN" altLang="en-US" sz="2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22" name="矩形 21"/>
          <p:cNvSpPr/>
          <p:nvPr/>
        </p:nvSpPr>
        <p:spPr>
          <a:xfrm>
            <a:off x="0" y="714362"/>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28" name="矩形 27"/>
          <p:cNvSpPr/>
          <p:nvPr/>
        </p:nvSpPr>
        <p:spPr>
          <a:xfrm>
            <a:off x="785786" y="1071552"/>
            <a:ext cx="3429024" cy="2529923"/>
          </a:xfrm>
          <a:prstGeom prst="rect">
            <a:avLst/>
          </a:prstGeom>
        </p:spPr>
        <p:txBody>
          <a:bodyPr wrap="square">
            <a:spAutoFit/>
          </a:bodyPr>
          <a:lstStyle/>
          <a:p>
            <a:pPr>
              <a:lnSpc>
                <a:spcPct val="150000"/>
              </a:lnSpc>
              <a:defRPr/>
            </a:pPr>
            <a:r>
              <a:rPr lang="en-US" altLang="zh-CN" sz="1600" dirty="0" smtClean="0">
                <a:solidFill>
                  <a:srgbClr val="0070C0"/>
                </a:solidFill>
                <a:latin typeface="+mn-ea"/>
              </a:rPr>
              <a:t>2012</a:t>
            </a:r>
            <a:r>
              <a:rPr lang="zh-CN" altLang="en-US" sz="1600" dirty="0" smtClean="0">
                <a:solidFill>
                  <a:srgbClr val="0070C0"/>
                </a:solidFill>
                <a:latin typeface="+mn-ea"/>
              </a:rPr>
              <a:t>年</a:t>
            </a:r>
            <a:r>
              <a:rPr lang="en-US" altLang="zh-CN" sz="1600" dirty="0" smtClean="0">
                <a:solidFill>
                  <a:srgbClr val="0070C0"/>
                </a:solidFill>
                <a:latin typeface="+mn-ea"/>
              </a:rPr>
              <a:t>7</a:t>
            </a:r>
            <a:r>
              <a:rPr lang="zh-CN" altLang="en-US" sz="1600" dirty="0" smtClean="0">
                <a:solidFill>
                  <a:srgbClr val="0070C0"/>
                </a:solidFill>
                <a:latin typeface="+mn-ea"/>
              </a:rPr>
              <a:t>月进行村庄环境调研，</a:t>
            </a:r>
            <a:r>
              <a:rPr lang="en-US" altLang="zh-CN" sz="1600" dirty="0" smtClean="0">
                <a:solidFill>
                  <a:srgbClr val="0070C0"/>
                </a:solidFill>
                <a:latin typeface="+mn-ea"/>
              </a:rPr>
              <a:t>2012</a:t>
            </a:r>
            <a:r>
              <a:rPr lang="zh-CN" altLang="en-US" sz="1600" dirty="0" smtClean="0">
                <a:solidFill>
                  <a:srgbClr val="0070C0"/>
                </a:solidFill>
                <a:latin typeface="+mn-ea"/>
              </a:rPr>
              <a:t>年底由持续发展协会进行</a:t>
            </a:r>
            <a:r>
              <a:rPr lang="en-US" altLang="zh-CN" sz="1600" dirty="0" smtClean="0">
                <a:solidFill>
                  <a:srgbClr val="0070C0"/>
                </a:solidFill>
                <a:latin typeface="+mn-ea"/>
              </a:rPr>
              <a:t>39</a:t>
            </a:r>
            <a:r>
              <a:rPr lang="zh-CN" altLang="en-US" sz="1600" dirty="0" smtClean="0">
                <a:solidFill>
                  <a:srgbClr val="0070C0"/>
                </a:solidFill>
                <a:latin typeface="+mn-ea"/>
              </a:rPr>
              <a:t>个垃圾桶投放，并对保洁员进行管理。</a:t>
            </a:r>
          </a:p>
          <a:p>
            <a:pPr>
              <a:lnSpc>
                <a:spcPct val="150000"/>
              </a:lnSpc>
              <a:defRPr/>
            </a:pPr>
            <a:r>
              <a:rPr lang="zh-CN" altLang="en-US" sz="1600" dirty="0" smtClean="0">
                <a:solidFill>
                  <a:srgbClr val="0070C0"/>
                </a:solidFill>
                <a:latin typeface="+mn-ea"/>
              </a:rPr>
              <a:t>   花三年时间培养村民扔垃圾的意识，</a:t>
            </a:r>
            <a:r>
              <a:rPr lang="en-US" altLang="zh-CN" sz="1600" dirty="0" smtClean="0">
                <a:solidFill>
                  <a:srgbClr val="0070C0"/>
                </a:solidFill>
                <a:latin typeface="+mn-ea"/>
              </a:rPr>
              <a:t>2015</a:t>
            </a:r>
            <a:r>
              <a:rPr lang="zh-CN" altLang="en-US" sz="1600" dirty="0" smtClean="0">
                <a:solidFill>
                  <a:srgbClr val="0070C0"/>
                </a:solidFill>
                <a:latin typeface="+mn-ea"/>
              </a:rPr>
              <a:t>年</a:t>
            </a:r>
            <a:r>
              <a:rPr lang="en-US" altLang="zh-CN" sz="1600" dirty="0" smtClean="0">
                <a:solidFill>
                  <a:srgbClr val="0070C0"/>
                </a:solidFill>
                <a:latin typeface="+mn-ea"/>
              </a:rPr>
              <a:t>5</a:t>
            </a:r>
            <a:r>
              <a:rPr lang="zh-CN" altLang="en-US" sz="1600" dirty="0" smtClean="0">
                <a:solidFill>
                  <a:srgbClr val="0070C0"/>
                </a:solidFill>
                <a:latin typeface="+mn-ea"/>
              </a:rPr>
              <a:t>月撤走全村</a:t>
            </a:r>
            <a:r>
              <a:rPr lang="en-US" altLang="zh-CN" sz="1600" dirty="0" smtClean="0">
                <a:solidFill>
                  <a:srgbClr val="0070C0"/>
                </a:solidFill>
                <a:latin typeface="+mn-ea"/>
              </a:rPr>
              <a:t>39</a:t>
            </a:r>
            <a:r>
              <a:rPr lang="zh-CN" altLang="en-US" sz="1600" dirty="0" smtClean="0">
                <a:solidFill>
                  <a:srgbClr val="0070C0"/>
                </a:solidFill>
                <a:latin typeface="+mn-ea"/>
              </a:rPr>
              <a:t>个垃圾桶，逐步进行垃圾上门收集</a:t>
            </a:r>
            <a:r>
              <a:rPr lang="zh-CN" altLang="en-US" sz="1600" dirty="0" smtClean="0">
                <a:solidFill>
                  <a:srgbClr val="0070C0"/>
                </a:solidFill>
                <a:latin typeface="华文行楷" pitchFamily="2" charset="-122"/>
                <a:ea typeface="华文行楷" pitchFamily="2" charset="-122"/>
              </a:rPr>
              <a:t>。</a:t>
            </a:r>
          </a:p>
          <a:p>
            <a:pPr>
              <a:lnSpc>
                <a:spcPct val="90000"/>
              </a:lnSpc>
              <a:defRPr/>
            </a:pPr>
            <a:endParaRPr lang="zh-CN" altLang="en-US" sz="1600" dirty="0" smtClean="0">
              <a:solidFill>
                <a:srgbClr val="0070C0"/>
              </a:solidFill>
              <a:latin typeface="华文行楷" pitchFamily="2" charset="-122"/>
              <a:ea typeface="华文行楷" pitchFamily="2" charset="-122"/>
            </a:endParaRPr>
          </a:p>
        </p:txBody>
      </p:sp>
      <p:pic>
        <p:nvPicPr>
          <p:cNvPr id="1026" name="Picture 2" descr="C:\Users\joanna\Desktop\投放.jpg"/>
          <p:cNvPicPr>
            <a:picLocks noChangeAspect="1" noChangeArrowheads="1"/>
          </p:cNvPicPr>
          <p:nvPr/>
        </p:nvPicPr>
        <p:blipFill>
          <a:blip r:embed="rId3"/>
          <a:srcRect/>
          <a:stretch>
            <a:fillRect/>
          </a:stretch>
        </p:blipFill>
        <p:spPr bwMode="auto">
          <a:xfrm>
            <a:off x="5286380" y="857238"/>
            <a:ext cx="2647944" cy="1983560"/>
          </a:xfrm>
          <a:prstGeom prst="rect">
            <a:avLst/>
          </a:prstGeom>
          <a:noFill/>
        </p:spPr>
      </p:pic>
      <p:pic>
        <p:nvPicPr>
          <p:cNvPr id="1028" name="Picture 4" descr="C:\Users\joanna\Desktop\87d435b6gcdcb206da3d4&amp;690.jpg"/>
          <p:cNvPicPr>
            <a:picLocks noChangeAspect="1" noChangeArrowheads="1"/>
          </p:cNvPicPr>
          <p:nvPr/>
        </p:nvPicPr>
        <p:blipFill>
          <a:blip r:embed="rId4"/>
          <a:srcRect/>
          <a:stretch>
            <a:fillRect/>
          </a:stretch>
        </p:blipFill>
        <p:spPr bwMode="auto">
          <a:xfrm>
            <a:off x="5286380" y="2946735"/>
            <a:ext cx="2643206" cy="19847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a:p>
        </p:txBody>
      </p:sp>
      <p:pic>
        <p:nvPicPr>
          <p:cNvPr id="5" name="内容占位符 5"/>
          <p:cNvPicPr>
            <a:picLocks noGrp="1" noChangeAspect="1"/>
          </p:cNvPicPr>
          <p:nvPr>
            <p:ph idx="1"/>
          </p:nvPr>
        </p:nvPicPr>
        <p:blipFill>
          <a:blip r:embed="rId2" cstate="print"/>
          <a:srcRect/>
          <a:stretch>
            <a:fillRect/>
          </a:stretch>
        </p:blipFill>
        <p:spPr bwMode="auto">
          <a:xfrm>
            <a:off x="714348" y="1142990"/>
            <a:ext cx="3499658" cy="2144684"/>
          </a:xfrm>
          <a:prstGeom prst="rect">
            <a:avLst/>
          </a:prstGeom>
          <a:noFill/>
          <a:ln w="9525">
            <a:noFill/>
            <a:miter lim="800000"/>
            <a:headEnd/>
            <a:tailEnd/>
          </a:ln>
        </p:spPr>
      </p:pic>
      <p:pic>
        <p:nvPicPr>
          <p:cNvPr id="6" name="Picture 6" descr="IMG_20150607_080340"/>
          <p:cNvPicPr>
            <a:picLocks noChangeAspect="1" noChangeArrowheads="1"/>
          </p:cNvPicPr>
          <p:nvPr/>
        </p:nvPicPr>
        <p:blipFill>
          <a:blip r:embed="rId3" cstate="print"/>
          <a:srcRect/>
          <a:stretch>
            <a:fillRect/>
          </a:stretch>
        </p:blipFill>
        <p:spPr bwMode="auto">
          <a:xfrm>
            <a:off x="4750561" y="1142990"/>
            <a:ext cx="3750529" cy="21431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8"/>
            <a:ext cx="8229600" cy="579821"/>
          </a:xfrm>
        </p:spPr>
        <p:txBody>
          <a:bodyPr>
            <a:normAutofit/>
          </a:bodyPr>
          <a:lstStyle/>
          <a:p>
            <a:pPr algn="l"/>
            <a:r>
              <a:rPr lang="zh-CN" altLang="en-US" sz="2000" dirty="0" smtClean="0">
                <a:latin typeface="+mn-ea"/>
              </a:rPr>
              <a:t>三、汀塘社区大学村庄发展历程</a:t>
            </a:r>
            <a:r>
              <a:rPr lang="en-US" altLang="zh-CN" sz="2000" dirty="0" smtClean="0">
                <a:latin typeface="+mn-ea"/>
              </a:rPr>
              <a:t>—</a:t>
            </a:r>
            <a:r>
              <a:rPr lang="zh-CN" altLang="en-US" sz="2000" dirty="0" smtClean="0">
                <a:latin typeface="+mn-ea"/>
              </a:rPr>
              <a:t>村庄水塘恢复</a:t>
            </a:r>
            <a:endParaRPr lang="zh-CN" altLang="en-US" sz="2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22" name="矩形 21"/>
          <p:cNvSpPr/>
          <p:nvPr/>
        </p:nvSpPr>
        <p:spPr>
          <a:xfrm>
            <a:off x="0" y="714362"/>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pic>
        <p:nvPicPr>
          <p:cNvPr id="26" name="图片 1" descr="D:\汀塘社区大学\2015汀塘社区大学\2015汀塘村池塘恢复工程\池塘位置\7DQAR4JOE~1WZOUGP[0[~N0.jpg"/>
          <p:cNvPicPr>
            <a:picLocks noChangeAspect="1" noChangeArrowheads="1"/>
          </p:cNvPicPr>
          <p:nvPr/>
        </p:nvPicPr>
        <p:blipFill>
          <a:blip r:embed="rId3" cstate="print"/>
          <a:srcRect/>
          <a:stretch>
            <a:fillRect/>
          </a:stretch>
        </p:blipFill>
        <p:spPr bwMode="auto">
          <a:xfrm>
            <a:off x="4357686" y="785800"/>
            <a:ext cx="4495800" cy="2209800"/>
          </a:xfrm>
          <a:prstGeom prst="rect">
            <a:avLst/>
          </a:prstGeom>
          <a:noFill/>
          <a:ln w="9525">
            <a:noFill/>
            <a:miter lim="800000"/>
            <a:headEnd/>
            <a:tailEnd/>
          </a:ln>
        </p:spPr>
      </p:pic>
      <p:pic>
        <p:nvPicPr>
          <p:cNvPr id="27" name="图片 2" descr="D:\汀塘社区大学\2015汀塘社区大学\2015汀塘村池塘恢复工程\池塘位置\26I)K0K]HME3VEKIGTNSH1W.jpg"/>
          <p:cNvPicPr>
            <a:picLocks noChangeAspect="1" noChangeArrowheads="1"/>
          </p:cNvPicPr>
          <p:nvPr/>
        </p:nvPicPr>
        <p:blipFill>
          <a:blip r:embed="rId4"/>
          <a:srcRect/>
          <a:stretch>
            <a:fillRect/>
          </a:stretch>
        </p:blipFill>
        <p:spPr bwMode="auto">
          <a:xfrm>
            <a:off x="4357686" y="2933700"/>
            <a:ext cx="4495800" cy="2209800"/>
          </a:xfrm>
          <a:prstGeom prst="rect">
            <a:avLst/>
          </a:prstGeom>
          <a:noFill/>
          <a:ln w="9525">
            <a:noFill/>
            <a:miter lim="800000"/>
            <a:headEnd/>
            <a:tailEnd/>
          </a:ln>
        </p:spPr>
      </p:pic>
      <p:sp>
        <p:nvSpPr>
          <p:cNvPr id="28" name="矩形 27"/>
          <p:cNvSpPr/>
          <p:nvPr/>
        </p:nvSpPr>
        <p:spPr>
          <a:xfrm>
            <a:off x="428596" y="1071553"/>
            <a:ext cx="3643338" cy="3743461"/>
          </a:xfrm>
          <a:prstGeom prst="rect">
            <a:avLst/>
          </a:prstGeom>
        </p:spPr>
        <p:txBody>
          <a:bodyPr wrap="square">
            <a:spAutoFit/>
          </a:bodyPr>
          <a:lstStyle/>
          <a:p>
            <a:pPr>
              <a:lnSpc>
                <a:spcPct val="150000"/>
              </a:lnSpc>
            </a:pPr>
            <a:r>
              <a:rPr lang="zh-CN" altLang="en-US" sz="1600" dirty="0" smtClean="0"/>
              <a:t>     为提升汀塘村环境治理水平，营造美好生态家园，打造宜居村庄。在融信公益基金会和莆田市桑梓公益发展中心的大力支持下，在汀塘村两委、汀塘民间理事会和汀塘社区大学的参与和推动下，成立了以汀塘村村民代表为主的汀塘民间理事会具体统筹完成整个项目的施工过程。</a:t>
            </a:r>
          </a:p>
          <a:p>
            <a:pPr>
              <a:lnSpc>
                <a:spcPct val="150000"/>
              </a:lnSpc>
            </a:pPr>
            <a:r>
              <a:rPr lang="zh-CN" altLang="en-US" sz="1600" dirty="0" smtClean="0"/>
              <a:t>汀塘村池塘水系恢复项目共恢复域内池塘</a:t>
            </a:r>
            <a:r>
              <a:rPr lang="en-US" altLang="zh-CN" sz="1600" dirty="0" smtClean="0"/>
              <a:t>35</a:t>
            </a:r>
            <a:r>
              <a:rPr lang="zh-CN" altLang="en-US" sz="1600" dirty="0" smtClean="0"/>
              <a:t>个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928926" y="2071684"/>
            <a:ext cx="6000760" cy="1102519"/>
          </a:xfrm>
        </p:spPr>
        <p:txBody>
          <a:bodyPr>
            <a:normAutofit/>
          </a:bodyPr>
          <a:lstStyle/>
          <a:p>
            <a:r>
              <a:rPr lang="zh-CN" altLang="en-US" sz="4800" dirty="0" smtClean="0">
                <a:latin typeface="华文行楷" pitchFamily="2" charset="-122"/>
                <a:ea typeface="华文行楷" pitchFamily="2" charset="-122"/>
              </a:rPr>
              <a:t>汀塘社区大学</a:t>
            </a:r>
            <a:endParaRPr lang="zh-CN" altLang="en-US" sz="4800" dirty="0">
              <a:latin typeface="华文行楷" pitchFamily="2" charset="-122"/>
              <a:ea typeface="华文行楷" pitchFamily="2" charset="-122"/>
            </a:endParaRPr>
          </a:p>
        </p:txBody>
      </p:sp>
      <p:pic>
        <p:nvPicPr>
          <p:cNvPr id="4098" name="Picture 2" descr="C:\Users\12\Desktop\2017年机构材料\社区大学LOGO-01_副本.jpg"/>
          <p:cNvPicPr>
            <a:picLocks noChangeAspect="1" noChangeArrowheads="1"/>
          </p:cNvPicPr>
          <p:nvPr/>
        </p:nvPicPr>
        <p:blipFill>
          <a:blip r:embed="rId3" cstate="print"/>
          <a:stretch>
            <a:fillRect/>
          </a:stretch>
        </p:blipFill>
        <p:spPr bwMode="auto">
          <a:xfrm>
            <a:off x="-1" y="1928808"/>
            <a:ext cx="2595191" cy="1182434"/>
          </a:xfrm>
          <a:prstGeom prst="rect">
            <a:avLst/>
          </a:prstGeom>
          <a:noFill/>
          <a:ln>
            <a:noFill/>
          </a:ln>
        </p:spPr>
      </p:pic>
      <p:cxnSp>
        <p:nvCxnSpPr>
          <p:cNvPr id="7" name="直接连接符 6"/>
          <p:cNvCxnSpPr/>
          <p:nvPr/>
        </p:nvCxnSpPr>
        <p:spPr>
          <a:xfrm rot="5400000">
            <a:off x="2036745" y="2606675"/>
            <a:ext cx="1500198"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灯片编号占位符 8"/>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8"/>
            <a:ext cx="8229600" cy="579821"/>
          </a:xfrm>
        </p:spPr>
        <p:txBody>
          <a:bodyPr>
            <a:normAutofit/>
          </a:bodyPr>
          <a:lstStyle/>
          <a:p>
            <a:pPr algn="l"/>
            <a:r>
              <a:rPr lang="zh-CN" altLang="en-US" sz="2000" dirty="0" smtClean="0">
                <a:latin typeface="+mn-ea"/>
              </a:rPr>
              <a:t>三、汀塘社区大学村庄发展历程</a:t>
            </a:r>
            <a:r>
              <a:rPr lang="en-US" altLang="zh-CN" sz="2000" dirty="0" smtClean="0">
                <a:latin typeface="+mn-ea"/>
              </a:rPr>
              <a:t>—</a:t>
            </a:r>
            <a:r>
              <a:rPr lang="zh-CN" altLang="en-US" sz="2000" dirty="0" smtClean="0">
                <a:latin typeface="+mn-ea"/>
              </a:rPr>
              <a:t>村庄水塘恢复</a:t>
            </a:r>
            <a:endParaRPr lang="zh-CN" altLang="en-US" sz="2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22" name="矩形 21"/>
          <p:cNvSpPr/>
          <p:nvPr/>
        </p:nvSpPr>
        <p:spPr>
          <a:xfrm>
            <a:off x="0" y="714362"/>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2" descr="C:\Users\12\Desktop\2017年机构材料\社区大学LOGO-01_副本.jpg"/>
          <p:cNvPicPr>
            <a:picLocks noChangeAspect="1" noChangeArrowheads="1"/>
          </p:cNvPicPr>
          <p:nvPr/>
        </p:nvPicPr>
        <p:blipFill>
          <a:blip r:embed="rId3" cstate="print"/>
          <a:stretch>
            <a:fillRect/>
          </a:stretch>
        </p:blipFill>
        <p:spPr bwMode="auto">
          <a:xfrm>
            <a:off x="7732919" y="0"/>
            <a:ext cx="1411081" cy="642924"/>
          </a:xfrm>
          <a:prstGeom prst="rect">
            <a:avLst/>
          </a:prstGeom>
          <a:noFill/>
          <a:ln>
            <a:noFill/>
          </a:ln>
        </p:spPr>
      </p:pic>
      <p:pic>
        <p:nvPicPr>
          <p:cNvPr id="7" name="汀塘村视频.mp4">
            <a:hlinkClick r:id="" action="ppaction://media"/>
          </p:cNvPr>
          <p:cNvPicPr>
            <a:picLocks noRot="1" noChangeAspect="1"/>
          </p:cNvPicPr>
          <p:nvPr>
            <a:videoFile r:link="rId1"/>
          </p:nvPr>
        </p:nvPicPr>
        <p:blipFill>
          <a:blip r:embed="rId4"/>
          <a:stretch>
            <a:fillRect/>
          </a:stretch>
        </p:blipFill>
        <p:spPr>
          <a:xfrm>
            <a:off x="785786" y="857238"/>
            <a:ext cx="7643866" cy="396481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8"/>
            <a:ext cx="8229600" cy="579821"/>
          </a:xfrm>
        </p:spPr>
        <p:txBody>
          <a:bodyPr>
            <a:normAutofit/>
          </a:bodyPr>
          <a:lstStyle/>
          <a:p>
            <a:pPr algn="l"/>
            <a:r>
              <a:rPr lang="zh-CN" altLang="en-US" sz="2000" dirty="0" smtClean="0">
                <a:latin typeface="+mn-ea"/>
              </a:rPr>
              <a:t>二、汀塘社区大学发展历程</a:t>
            </a:r>
            <a:r>
              <a:rPr lang="en-US" altLang="zh-CN" sz="2000" dirty="0" smtClean="0">
                <a:latin typeface="+mn-ea"/>
              </a:rPr>
              <a:t>—</a:t>
            </a:r>
            <a:r>
              <a:rPr lang="zh-CN" altLang="en-US" sz="2000" dirty="0" smtClean="0">
                <a:latin typeface="+mn-ea"/>
              </a:rPr>
              <a:t>村庄水塘恢复</a:t>
            </a:r>
            <a:endParaRPr lang="zh-CN" altLang="en-US" sz="2000" dirty="0"/>
          </a:p>
        </p:txBody>
      </p:sp>
      <p:sp>
        <p:nvSpPr>
          <p:cNvPr id="3" name="内容占位符 2"/>
          <p:cNvSpPr>
            <a:spLocks noGrp="1"/>
          </p:cNvSpPr>
          <p:nvPr>
            <p:ph idx="1"/>
          </p:nvPr>
        </p:nvSpPr>
        <p:spPr/>
        <p:txBody>
          <a:bodyPr/>
          <a:lstStyle/>
          <a:p>
            <a:pPr>
              <a:buNone/>
            </a:pPr>
            <a:r>
              <a:rPr lang="en-US" altLang="zh-CN" dirty="0" smtClean="0"/>
              <a:t> 	</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a:p>
        </p:txBody>
      </p:sp>
      <p:sp>
        <p:nvSpPr>
          <p:cNvPr id="22" name="矩形 21"/>
          <p:cNvSpPr/>
          <p:nvPr/>
        </p:nvSpPr>
        <p:spPr>
          <a:xfrm>
            <a:off x="0" y="714362"/>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pic>
        <p:nvPicPr>
          <p:cNvPr id="25" name="Picture 4" descr="IMG_20150127_141029"/>
          <p:cNvPicPr>
            <a:picLocks noChangeAspect="1" noChangeArrowheads="1"/>
          </p:cNvPicPr>
          <p:nvPr/>
        </p:nvPicPr>
        <p:blipFill>
          <a:blip r:embed="rId3"/>
          <a:srcRect/>
          <a:stretch>
            <a:fillRect/>
          </a:stretch>
        </p:blipFill>
        <p:spPr bwMode="auto">
          <a:xfrm>
            <a:off x="142844" y="857238"/>
            <a:ext cx="5286380" cy="2000264"/>
          </a:xfrm>
          <a:prstGeom prst="rect">
            <a:avLst/>
          </a:prstGeom>
          <a:noFill/>
          <a:ln w="9525">
            <a:noFill/>
            <a:miter lim="800000"/>
            <a:headEnd/>
            <a:tailEnd/>
          </a:ln>
        </p:spPr>
      </p:pic>
      <p:pic>
        <p:nvPicPr>
          <p:cNvPr id="26" name="Picture 2" descr="K:\汀塘社区大学\2015汀塘社区大学\2015汀塘村池塘恢复工程\汀塘村池塘水洗恢复工程照片\池塘宣传照片\大塘乞\IMG_20150403_162129.jpg"/>
          <p:cNvPicPr>
            <a:picLocks noChangeAspect="1" noChangeArrowheads="1"/>
          </p:cNvPicPr>
          <p:nvPr/>
        </p:nvPicPr>
        <p:blipFill>
          <a:blip r:embed="rId4"/>
          <a:srcRect/>
          <a:stretch>
            <a:fillRect/>
          </a:stretch>
        </p:blipFill>
        <p:spPr bwMode="auto">
          <a:xfrm>
            <a:off x="142844" y="3000378"/>
            <a:ext cx="5257800" cy="2000264"/>
          </a:xfrm>
          <a:prstGeom prst="rect">
            <a:avLst/>
          </a:prstGeom>
          <a:noFill/>
          <a:ln w="9525">
            <a:noFill/>
            <a:miter lim="800000"/>
            <a:headEnd/>
            <a:tailEnd/>
          </a:ln>
        </p:spPr>
      </p:pic>
      <p:pic>
        <p:nvPicPr>
          <p:cNvPr id="27" name="Picture 4" descr="IMG_0571"/>
          <p:cNvPicPr>
            <a:picLocks noChangeAspect="1" noChangeArrowheads="1"/>
          </p:cNvPicPr>
          <p:nvPr/>
        </p:nvPicPr>
        <p:blipFill>
          <a:blip r:embed="rId5" cstate="print"/>
          <a:srcRect/>
          <a:stretch>
            <a:fillRect/>
          </a:stretch>
        </p:blipFill>
        <p:spPr>
          <a:xfrm>
            <a:off x="5643570" y="1214428"/>
            <a:ext cx="2643174" cy="35261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6"/>
            <a:ext cx="7643834" cy="589364"/>
          </a:xfrm>
        </p:spPr>
        <p:txBody>
          <a:bodyPr>
            <a:normAutofit fontScale="90000"/>
          </a:bodyPr>
          <a:lstStyle/>
          <a:p>
            <a:r>
              <a:rPr lang="en-US" altLang="zh-CN" dirty="0" smtClean="0">
                <a:latin typeface="+mn-ea"/>
              </a:rPr>
              <a:t/>
            </a:r>
            <a:br>
              <a:rPr lang="en-US" altLang="zh-CN" dirty="0" smtClean="0">
                <a:latin typeface="+mn-ea"/>
              </a:rPr>
            </a:br>
            <a:r>
              <a:rPr lang="en-US" altLang="zh-CN" dirty="0" smtClean="0">
                <a:latin typeface="+mn-ea"/>
              </a:rPr>
              <a:t/>
            </a:r>
            <a:br>
              <a:rPr lang="en-US" altLang="zh-CN" dirty="0" smtClean="0">
                <a:latin typeface="+mn-ea"/>
              </a:rPr>
            </a:br>
            <a:r>
              <a:rPr lang="en-US" altLang="zh-CN" dirty="0" smtClean="0">
                <a:latin typeface="+mn-ea"/>
              </a:rPr>
              <a:t/>
            </a:r>
            <a:br>
              <a:rPr lang="en-US" altLang="zh-CN" dirty="0" smtClean="0">
                <a:latin typeface="+mn-ea"/>
              </a:rPr>
            </a:br>
            <a:r>
              <a:rPr lang="en-US" altLang="zh-CN" dirty="0" smtClean="0">
                <a:latin typeface="+mn-ea"/>
              </a:rPr>
              <a:t/>
            </a:r>
            <a:br>
              <a:rPr lang="en-US" altLang="zh-CN" dirty="0" smtClean="0">
                <a:latin typeface="+mn-ea"/>
              </a:rPr>
            </a:b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灯片编号占位符 22"/>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
        <p:nvSpPr>
          <p:cNvPr id="22" name="Freeform 3"/>
          <p:cNvSpPr>
            <a:spLocks/>
          </p:cNvSpPr>
          <p:nvPr/>
        </p:nvSpPr>
        <p:spPr bwMode="auto">
          <a:xfrm>
            <a:off x="738176" y="1155690"/>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24" name="Freeform 4"/>
          <p:cNvSpPr>
            <a:spLocks/>
          </p:cNvSpPr>
          <p:nvPr/>
        </p:nvSpPr>
        <p:spPr bwMode="auto">
          <a:xfrm>
            <a:off x="1265226" y="1592252"/>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r>
              <a:rPr lang="zh-CN" altLang="en-US" sz="2000" b="1" dirty="0" smtClean="0"/>
              <a:t>水塘生态培育</a:t>
            </a:r>
          </a:p>
        </p:txBody>
      </p:sp>
      <p:sp>
        <p:nvSpPr>
          <p:cNvPr id="25" name="Freeform 5"/>
          <p:cNvSpPr>
            <a:spLocks/>
          </p:cNvSpPr>
          <p:nvPr/>
        </p:nvSpPr>
        <p:spPr bwMode="auto">
          <a:xfrm>
            <a:off x="1498588" y="2001827"/>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26" name="Freeform 6"/>
          <p:cNvSpPr>
            <a:spLocks/>
          </p:cNvSpPr>
          <p:nvPr/>
        </p:nvSpPr>
        <p:spPr bwMode="auto">
          <a:xfrm>
            <a:off x="1166801" y="2462202"/>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27" name="Freeform 7"/>
          <p:cNvSpPr>
            <a:spLocks/>
          </p:cNvSpPr>
          <p:nvPr/>
        </p:nvSpPr>
        <p:spPr bwMode="auto">
          <a:xfrm>
            <a:off x="2379651" y="2911465"/>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28" name="Freeform 8"/>
          <p:cNvSpPr>
            <a:spLocks/>
          </p:cNvSpPr>
          <p:nvPr/>
        </p:nvSpPr>
        <p:spPr bwMode="auto">
          <a:xfrm>
            <a:off x="2955913" y="3359140"/>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29" name="Freeform 9"/>
          <p:cNvSpPr>
            <a:spLocks/>
          </p:cNvSpPr>
          <p:nvPr/>
        </p:nvSpPr>
        <p:spPr bwMode="auto">
          <a:xfrm>
            <a:off x="2282813" y="3756015"/>
            <a:ext cx="2254250" cy="396875"/>
          </a:xfrm>
          <a:custGeom>
            <a:avLst/>
            <a:gdLst/>
            <a:ahLst/>
            <a:cxnLst>
              <a:cxn ang="0">
                <a:pos x="0" y="0"/>
              </a:cxn>
              <a:cxn ang="0">
                <a:pos x="1288" y="0"/>
              </a:cxn>
              <a:cxn ang="0">
                <a:pos x="1420" y="137"/>
              </a:cxn>
              <a:cxn ang="0">
                <a:pos x="1312" y="250"/>
              </a:cxn>
            </a:cxnLst>
            <a:rect l="0" t="0" r="r" b="b"/>
            <a:pathLst>
              <a:path w="1420" h="250">
                <a:moveTo>
                  <a:pt x="0" y="0"/>
                </a:moveTo>
                <a:lnTo>
                  <a:pt x="1288"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30" name="Freeform 10"/>
          <p:cNvSpPr>
            <a:spLocks/>
          </p:cNvSpPr>
          <p:nvPr/>
        </p:nvSpPr>
        <p:spPr bwMode="auto">
          <a:xfrm>
            <a:off x="2600313" y="4243377"/>
            <a:ext cx="2254250" cy="396875"/>
          </a:xfrm>
          <a:custGeom>
            <a:avLst/>
            <a:gdLst/>
            <a:ahLst/>
            <a:cxnLst>
              <a:cxn ang="0">
                <a:pos x="0" y="0"/>
              </a:cxn>
              <a:cxn ang="0">
                <a:pos x="1289" y="0"/>
              </a:cxn>
              <a:cxn ang="0">
                <a:pos x="1420" y="137"/>
              </a:cxn>
              <a:cxn ang="0">
                <a:pos x="1312" y="250"/>
              </a:cxn>
            </a:cxnLst>
            <a:rect l="0" t="0" r="r" b="b"/>
            <a:pathLst>
              <a:path w="1420" h="250">
                <a:moveTo>
                  <a:pt x="0" y="0"/>
                </a:moveTo>
                <a:lnTo>
                  <a:pt x="1289" y="0"/>
                </a:lnTo>
                <a:lnTo>
                  <a:pt x="1420" y="137"/>
                </a:lnTo>
                <a:lnTo>
                  <a:pt x="1312" y="250"/>
                </a:lnTo>
              </a:path>
            </a:pathLst>
          </a:custGeom>
          <a:noFill/>
          <a:ln w="23813">
            <a:solidFill>
              <a:srgbClr val="000000"/>
            </a:solidFill>
            <a:prstDash val="solid"/>
            <a:round/>
            <a:headEnd/>
            <a:tailEnd/>
          </a:ln>
        </p:spPr>
        <p:txBody>
          <a:bodyPr/>
          <a:lstStyle/>
          <a:p>
            <a:endParaRPr lang="zh-CN" altLang="en-US"/>
          </a:p>
        </p:txBody>
      </p:sp>
      <p:sp>
        <p:nvSpPr>
          <p:cNvPr id="31" name="Freeform 11"/>
          <p:cNvSpPr>
            <a:spLocks/>
          </p:cNvSpPr>
          <p:nvPr/>
        </p:nvSpPr>
        <p:spPr bwMode="auto">
          <a:xfrm>
            <a:off x="2857488" y="1142990"/>
            <a:ext cx="5722938" cy="3522662"/>
          </a:xfrm>
          <a:custGeom>
            <a:avLst/>
            <a:gdLst/>
            <a:ahLst/>
            <a:cxnLst>
              <a:cxn ang="0">
                <a:pos x="0" y="0"/>
              </a:cxn>
              <a:cxn ang="0">
                <a:pos x="147" y="153"/>
              </a:cxn>
              <a:cxn ang="0">
                <a:pos x="62" y="250"/>
              </a:cxn>
              <a:cxn ang="0">
                <a:pos x="332" y="250"/>
              </a:cxn>
              <a:cxn ang="0">
                <a:pos x="494" y="420"/>
              </a:cxn>
              <a:cxn ang="0">
                <a:pos x="402" y="516"/>
              </a:cxn>
              <a:cxn ang="0">
                <a:pos x="463" y="516"/>
              </a:cxn>
              <a:cxn ang="0">
                <a:pos x="633" y="694"/>
              </a:cxn>
              <a:cxn ang="0">
                <a:pos x="394" y="944"/>
              </a:cxn>
              <a:cxn ang="0">
                <a:pos x="433" y="984"/>
              </a:cxn>
              <a:cxn ang="0">
                <a:pos x="340" y="1081"/>
              </a:cxn>
              <a:cxn ang="0">
                <a:pos x="1042" y="1081"/>
              </a:cxn>
              <a:cxn ang="0">
                <a:pos x="1204" y="1251"/>
              </a:cxn>
              <a:cxn ang="0">
                <a:pos x="1096" y="1364"/>
              </a:cxn>
              <a:cxn ang="0">
                <a:pos x="1413" y="1364"/>
              </a:cxn>
              <a:cxn ang="0">
                <a:pos x="1567" y="1525"/>
              </a:cxn>
              <a:cxn ang="0">
                <a:pos x="1397" y="1703"/>
              </a:cxn>
              <a:cxn ang="0">
                <a:pos x="1058" y="1703"/>
              </a:cxn>
              <a:cxn ang="0">
                <a:pos x="1135" y="1783"/>
              </a:cxn>
              <a:cxn ang="0">
                <a:pos x="1019" y="1904"/>
              </a:cxn>
              <a:cxn ang="0">
                <a:pos x="1181" y="1904"/>
              </a:cxn>
              <a:cxn ang="0">
                <a:pos x="1366" y="2098"/>
              </a:cxn>
              <a:cxn ang="0">
                <a:pos x="1251" y="2219"/>
              </a:cxn>
              <a:cxn ang="0">
                <a:pos x="2594" y="2219"/>
              </a:cxn>
              <a:cxn ang="0">
                <a:pos x="3605" y="1154"/>
              </a:cxn>
              <a:cxn ang="0">
                <a:pos x="2509" y="0"/>
              </a:cxn>
              <a:cxn ang="0">
                <a:pos x="16" y="0"/>
              </a:cxn>
            </a:cxnLst>
            <a:rect l="0" t="0" r="r" b="b"/>
            <a:pathLst>
              <a:path w="3605" h="2219">
                <a:moveTo>
                  <a:pt x="0" y="0"/>
                </a:moveTo>
                <a:lnTo>
                  <a:pt x="147" y="153"/>
                </a:lnTo>
                <a:lnTo>
                  <a:pt x="62" y="250"/>
                </a:lnTo>
                <a:lnTo>
                  <a:pt x="332" y="250"/>
                </a:lnTo>
                <a:lnTo>
                  <a:pt x="494" y="420"/>
                </a:lnTo>
                <a:lnTo>
                  <a:pt x="402" y="516"/>
                </a:lnTo>
                <a:lnTo>
                  <a:pt x="463" y="516"/>
                </a:lnTo>
                <a:lnTo>
                  <a:pt x="633" y="694"/>
                </a:lnTo>
                <a:lnTo>
                  <a:pt x="394" y="944"/>
                </a:lnTo>
                <a:lnTo>
                  <a:pt x="433" y="984"/>
                </a:lnTo>
                <a:lnTo>
                  <a:pt x="340" y="1081"/>
                </a:lnTo>
                <a:lnTo>
                  <a:pt x="1042" y="1081"/>
                </a:lnTo>
                <a:lnTo>
                  <a:pt x="1204" y="1251"/>
                </a:lnTo>
                <a:lnTo>
                  <a:pt x="1096" y="1364"/>
                </a:lnTo>
                <a:lnTo>
                  <a:pt x="1413" y="1364"/>
                </a:lnTo>
                <a:lnTo>
                  <a:pt x="1567" y="1525"/>
                </a:lnTo>
                <a:lnTo>
                  <a:pt x="1397" y="1703"/>
                </a:lnTo>
                <a:lnTo>
                  <a:pt x="1058" y="1703"/>
                </a:lnTo>
                <a:lnTo>
                  <a:pt x="1135" y="1783"/>
                </a:lnTo>
                <a:lnTo>
                  <a:pt x="1019" y="1904"/>
                </a:lnTo>
                <a:lnTo>
                  <a:pt x="1181" y="1904"/>
                </a:lnTo>
                <a:lnTo>
                  <a:pt x="1366" y="2098"/>
                </a:lnTo>
                <a:lnTo>
                  <a:pt x="1251" y="2219"/>
                </a:lnTo>
                <a:lnTo>
                  <a:pt x="2594" y="2219"/>
                </a:lnTo>
                <a:lnTo>
                  <a:pt x="3605" y="1154"/>
                </a:lnTo>
                <a:lnTo>
                  <a:pt x="2509" y="0"/>
                </a:lnTo>
                <a:lnTo>
                  <a:pt x="16" y="0"/>
                </a:lnTo>
              </a:path>
            </a:pathLst>
          </a:custGeom>
          <a:ln>
            <a:solidFill>
              <a:srgbClr val="6A77D4"/>
            </a:solidFill>
            <a:headEnd/>
            <a:tailEnd/>
          </a:ln>
        </p:spPr>
        <p:style>
          <a:lnRef idx="3">
            <a:schemeClr val="accent4"/>
          </a:lnRef>
          <a:fillRef idx="0">
            <a:schemeClr val="accent4"/>
          </a:fillRef>
          <a:effectRef idx="2">
            <a:schemeClr val="accent4"/>
          </a:effectRef>
          <a:fontRef idx="minor">
            <a:schemeClr val="tx1"/>
          </a:fontRef>
        </p:style>
        <p:txBody>
          <a:bodyPr vert="horz"/>
          <a:lstStyle/>
          <a:p>
            <a:pPr algn="ctr"/>
            <a:r>
              <a:rPr lang="zh-CN" altLang="en-US" sz="2000" dirty="0" smtClean="0"/>
              <a:t>                                                                                                                                               </a:t>
            </a:r>
            <a:endParaRPr lang="en-US" altLang="zh-CN" sz="2000" dirty="0" smtClean="0"/>
          </a:p>
          <a:p>
            <a:pPr algn="ctr"/>
            <a:endParaRPr lang="en-US" altLang="zh-CN" sz="2000" dirty="0" smtClean="0"/>
          </a:p>
          <a:p>
            <a:pPr algn="ctr"/>
            <a:endParaRPr lang="en-US" altLang="zh-CN" sz="2000" dirty="0" smtClean="0"/>
          </a:p>
          <a:p>
            <a:pPr algn="ctr"/>
            <a:endParaRPr lang="en-US" altLang="zh-CN" sz="2000" dirty="0" smtClean="0"/>
          </a:p>
          <a:p>
            <a:pPr algn="ctr"/>
            <a:r>
              <a:rPr lang="en-US" altLang="zh-CN" sz="2000" dirty="0" smtClean="0">
                <a:solidFill>
                  <a:srgbClr val="FF0000"/>
                </a:solidFill>
              </a:rPr>
              <a:t>        </a:t>
            </a:r>
          </a:p>
          <a:p>
            <a:pPr algn="ctr"/>
            <a:r>
              <a:rPr lang="en-US" altLang="zh-CN" sz="2000" dirty="0" smtClean="0">
                <a:solidFill>
                  <a:srgbClr val="FF0000"/>
                </a:solidFill>
              </a:rPr>
              <a:t>                          </a:t>
            </a:r>
            <a:r>
              <a:rPr lang="zh-CN" altLang="en-US" sz="2000" dirty="0" smtClean="0">
                <a:solidFill>
                  <a:srgbClr val="FF0000"/>
                </a:solidFill>
              </a:rPr>
              <a:t>生态教育基地</a:t>
            </a:r>
            <a:endParaRPr lang="en-US" altLang="zh-CN" sz="2000" dirty="0" smtClean="0">
              <a:solidFill>
                <a:srgbClr val="FF0000"/>
              </a:solidFill>
            </a:endParaRPr>
          </a:p>
          <a:p>
            <a:pPr algn="ctr"/>
            <a:r>
              <a:rPr lang="en-US" altLang="zh-CN" sz="2000" dirty="0" smtClean="0">
                <a:solidFill>
                  <a:srgbClr val="FF0000"/>
                </a:solidFill>
              </a:rPr>
              <a:t>                               </a:t>
            </a:r>
            <a:r>
              <a:rPr lang="zh-CN" altLang="en-US" sz="2000" dirty="0" smtClean="0">
                <a:solidFill>
                  <a:srgbClr val="FF0000"/>
                </a:solidFill>
              </a:rPr>
              <a:t>资源整合，活化村庄</a:t>
            </a:r>
            <a:endParaRPr lang="en-US" altLang="zh-CN" sz="2000" dirty="0" smtClean="0">
              <a:solidFill>
                <a:srgbClr val="FF0000"/>
              </a:solidFill>
            </a:endParaRPr>
          </a:p>
          <a:p>
            <a:pPr algn="ctr"/>
            <a:r>
              <a:rPr lang="zh-CN" altLang="en-US" sz="2000" dirty="0" smtClean="0">
                <a:solidFill>
                  <a:srgbClr val="FF0000"/>
                </a:solidFill>
                <a:latin typeface="+mn-ea"/>
              </a:rPr>
              <a:t>            </a:t>
            </a:r>
            <a:endParaRPr lang="zh-CN" altLang="en-US" sz="2000" dirty="0">
              <a:latin typeface="+mn-ea"/>
            </a:endParaRPr>
          </a:p>
        </p:txBody>
      </p:sp>
      <p:sp>
        <p:nvSpPr>
          <p:cNvPr id="32" name="燕尾形 4"/>
          <p:cNvSpPr/>
          <p:nvPr/>
        </p:nvSpPr>
        <p:spPr>
          <a:xfrm>
            <a:off x="1357290" y="1142990"/>
            <a:ext cx="1428760"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000" b="1" dirty="0" smtClean="0">
                <a:solidFill>
                  <a:srgbClr val="00B0F0"/>
                </a:solidFill>
              </a:rPr>
              <a:t>庭院微景观</a:t>
            </a:r>
            <a:endParaRPr lang="zh-CN" altLang="en-US" sz="2000" b="1" dirty="0">
              <a:solidFill>
                <a:srgbClr val="00B0F0"/>
              </a:solidFill>
            </a:endParaRPr>
          </a:p>
        </p:txBody>
      </p:sp>
      <p:sp>
        <p:nvSpPr>
          <p:cNvPr id="34" name="燕尾形 4"/>
          <p:cNvSpPr/>
          <p:nvPr/>
        </p:nvSpPr>
        <p:spPr>
          <a:xfrm>
            <a:off x="1928794" y="2000246"/>
            <a:ext cx="1571636"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000" b="1" dirty="0" smtClean="0">
                <a:solidFill>
                  <a:srgbClr val="00B050"/>
                </a:solidFill>
              </a:rPr>
              <a:t>村庄道路绿化</a:t>
            </a:r>
            <a:endParaRPr lang="zh-CN" altLang="en-US" sz="2000" b="1" kern="1200" dirty="0">
              <a:solidFill>
                <a:srgbClr val="00B050"/>
              </a:solidFill>
            </a:endParaRPr>
          </a:p>
        </p:txBody>
      </p:sp>
      <p:sp>
        <p:nvSpPr>
          <p:cNvPr id="35" name="燕尾形 4"/>
          <p:cNvSpPr/>
          <p:nvPr/>
        </p:nvSpPr>
        <p:spPr>
          <a:xfrm>
            <a:off x="2857488" y="2928940"/>
            <a:ext cx="1571636"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000" b="1" kern="1200" dirty="0" smtClean="0">
                <a:solidFill>
                  <a:srgbClr val="C00000"/>
                </a:solidFill>
              </a:rPr>
              <a:t>石厝改造</a:t>
            </a:r>
            <a:endParaRPr lang="zh-CN" altLang="en-US" sz="2000" b="1" kern="1200" dirty="0">
              <a:solidFill>
                <a:srgbClr val="C00000"/>
              </a:solidFill>
            </a:endParaRPr>
          </a:p>
        </p:txBody>
      </p:sp>
      <p:sp>
        <p:nvSpPr>
          <p:cNvPr id="36" name="燕尾形 4"/>
          <p:cNvSpPr/>
          <p:nvPr/>
        </p:nvSpPr>
        <p:spPr>
          <a:xfrm>
            <a:off x="2571736" y="3786196"/>
            <a:ext cx="1571636"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zh-CN" altLang="en-US" sz="2300" b="1" kern="1200" dirty="0">
              <a:solidFill>
                <a:schemeClr val="tx1"/>
              </a:solidFill>
            </a:endParaRPr>
          </a:p>
        </p:txBody>
      </p:sp>
      <p:sp>
        <p:nvSpPr>
          <p:cNvPr id="37" name="燕尾形 4"/>
          <p:cNvSpPr/>
          <p:nvPr/>
        </p:nvSpPr>
        <p:spPr>
          <a:xfrm>
            <a:off x="2714612" y="3786196"/>
            <a:ext cx="1643074"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000" b="1" kern="1200" dirty="0" smtClean="0">
                <a:solidFill>
                  <a:srgbClr val="0070C0"/>
                </a:solidFill>
              </a:rPr>
              <a:t>民宿营运</a:t>
            </a:r>
            <a:endParaRPr lang="zh-CN" altLang="en-US" sz="2000" b="1" kern="1200" dirty="0">
              <a:solidFill>
                <a:srgbClr val="0070C0"/>
              </a:solidFill>
            </a:endParaRPr>
          </a:p>
        </p:txBody>
      </p:sp>
      <p:sp>
        <p:nvSpPr>
          <p:cNvPr id="38" name="燕尾形 4"/>
          <p:cNvSpPr/>
          <p:nvPr/>
        </p:nvSpPr>
        <p:spPr>
          <a:xfrm>
            <a:off x="3214678" y="4214824"/>
            <a:ext cx="1428760"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zh-CN" altLang="en-US" sz="2300" b="1" kern="1200" dirty="0">
              <a:solidFill>
                <a:schemeClr val="tx1"/>
              </a:solidFill>
            </a:endParaRPr>
          </a:p>
        </p:txBody>
      </p:sp>
      <p:sp>
        <p:nvSpPr>
          <p:cNvPr id="39" name="燕尾形 4"/>
          <p:cNvSpPr/>
          <p:nvPr/>
        </p:nvSpPr>
        <p:spPr>
          <a:xfrm>
            <a:off x="3571868" y="3357568"/>
            <a:ext cx="1428760"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zh-CN" altLang="en-US" sz="2300" b="1" kern="1200" dirty="0">
              <a:solidFill>
                <a:schemeClr val="tx1"/>
              </a:solidFill>
            </a:endParaRPr>
          </a:p>
        </p:txBody>
      </p:sp>
      <p:sp>
        <p:nvSpPr>
          <p:cNvPr id="40" name="燕尾形 4"/>
          <p:cNvSpPr/>
          <p:nvPr/>
        </p:nvSpPr>
        <p:spPr>
          <a:xfrm>
            <a:off x="1785918" y="2500312"/>
            <a:ext cx="1428760"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zh-CN" altLang="en-US" sz="2300" b="1" kern="1200" dirty="0">
              <a:solidFill>
                <a:schemeClr val="tx1"/>
              </a:solidFill>
            </a:endParaRPr>
          </a:p>
        </p:txBody>
      </p:sp>
      <p:grpSp>
        <p:nvGrpSpPr>
          <p:cNvPr id="3" name="组合 41"/>
          <p:cNvGrpSpPr/>
          <p:nvPr/>
        </p:nvGrpSpPr>
        <p:grpSpPr>
          <a:xfrm>
            <a:off x="142844" y="0"/>
            <a:ext cx="994944" cy="1421348"/>
            <a:chOff x="0" y="2454357"/>
            <a:chExt cx="994944" cy="1421348"/>
          </a:xfrm>
          <a:scene3d>
            <a:camera prst="orthographicFront"/>
            <a:lightRig rig="flat" dir="t"/>
          </a:scene3d>
        </p:grpSpPr>
        <p:sp>
          <p:nvSpPr>
            <p:cNvPr id="43" name="燕尾形 42"/>
            <p:cNvSpPr/>
            <p:nvPr/>
          </p:nvSpPr>
          <p:spPr>
            <a:xfrm rot="5400000">
              <a:off x="-213202" y="2667559"/>
              <a:ext cx="1421348" cy="994943"/>
            </a:xfrm>
            <a:prstGeom prst="chevron">
              <a:avLst/>
            </a:prstGeom>
            <a:solidFill>
              <a:schemeClr val="accent1">
                <a:lumMod val="20000"/>
                <a:lumOff val="80000"/>
              </a:schemeClr>
            </a:solidFill>
            <a:sp3d prstMaterial="plastic">
              <a:bevelT w="120900" h="88900"/>
              <a:bevelB w="88900" h="31750" prst="angle"/>
            </a:sp3d>
          </p:spPr>
          <p:style>
            <a:lnRef idx="1">
              <a:schemeClr val="accent2">
                <a:shade val="80000"/>
                <a:hueOff val="-35872"/>
                <a:satOff val="-4024"/>
                <a:lumOff val="25680"/>
                <a:alphaOff val="0"/>
              </a:schemeClr>
            </a:lnRef>
            <a:fillRef idx="3">
              <a:schemeClr val="accent2">
                <a:shade val="80000"/>
                <a:hueOff val="-35872"/>
                <a:satOff val="-4024"/>
                <a:lumOff val="25680"/>
                <a:alphaOff val="0"/>
              </a:schemeClr>
            </a:fillRef>
            <a:effectRef idx="2">
              <a:schemeClr val="accent2">
                <a:shade val="80000"/>
                <a:hueOff val="-35872"/>
                <a:satOff val="-4024"/>
                <a:lumOff val="25680"/>
                <a:alphaOff val="0"/>
              </a:schemeClr>
            </a:effectRef>
            <a:fontRef idx="minor">
              <a:schemeClr val="lt1"/>
            </a:fontRef>
          </p:style>
        </p:sp>
        <p:sp>
          <p:nvSpPr>
            <p:cNvPr id="44" name="燕尾形 4"/>
            <p:cNvSpPr/>
            <p:nvPr/>
          </p:nvSpPr>
          <p:spPr>
            <a:xfrm>
              <a:off x="1" y="2951829"/>
              <a:ext cx="994943" cy="4264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CN" sz="2300" b="1" kern="1200" dirty="0" smtClean="0">
                  <a:solidFill>
                    <a:schemeClr val="tx1"/>
                  </a:solidFill>
                </a:rPr>
                <a:t>3.0</a:t>
              </a:r>
              <a:r>
                <a:rPr lang="zh-CN" altLang="en-US" sz="2300" b="1" kern="1200" dirty="0" smtClean="0">
                  <a:solidFill>
                    <a:schemeClr val="tx1"/>
                  </a:solidFill>
                </a:rPr>
                <a:t>时代</a:t>
              </a:r>
              <a:endParaRPr lang="zh-CN" altLang="en-US" sz="2300" b="1" kern="1200" dirty="0">
                <a:solidFill>
                  <a:schemeClr val="tx1"/>
                </a:solidFill>
              </a:endParaRPr>
            </a:p>
          </p:txBody>
        </p:sp>
      </p:grpSp>
      <p:sp>
        <p:nvSpPr>
          <p:cNvPr id="33" name="TextBox 32"/>
          <p:cNvSpPr txBox="1"/>
          <p:nvPr/>
        </p:nvSpPr>
        <p:spPr>
          <a:xfrm>
            <a:off x="1285852" y="285735"/>
            <a:ext cx="6094460" cy="400110"/>
          </a:xfrm>
          <a:prstGeom prst="rect">
            <a:avLst/>
          </a:prstGeom>
          <a:noFill/>
        </p:spPr>
        <p:txBody>
          <a:bodyPr wrap="square" rtlCol="0">
            <a:spAutoFit/>
          </a:bodyPr>
          <a:lstStyle/>
          <a:p>
            <a:pPr lvl="0"/>
            <a:r>
              <a:rPr lang="zh-CN" altLang="en-US" sz="2000" dirty="0" smtClean="0"/>
              <a:t>村庄资源整合、村庄活化、城乡互动（</a:t>
            </a:r>
            <a:r>
              <a:rPr lang="en-US" altLang="zh-CN" sz="2000" dirty="0" smtClean="0"/>
              <a:t>2017—2019</a:t>
            </a:r>
            <a:r>
              <a:rPr lang="zh-CN" altLang="en-US" sz="2000" dirty="0" smtClean="0"/>
              <a:t>）</a:t>
            </a:r>
            <a:endParaRPr lang="en-US" altLang="zh-CN" sz="2000" dirty="0" smtClean="0"/>
          </a:p>
        </p:txBody>
      </p:sp>
      <p:sp>
        <p:nvSpPr>
          <p:cNvPr id="41" name="燕尾形 4"/>
          <p:cNvSpPr/>
          <p:nvPr/>
        </p:nvSpPr>
        <p:spPr>
          <a:xfrm>
            <a:off x="1643042" y="2517787"/>
            <a:ext cx="1571636"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000" b="1" dirty="0" smtClean="0">
                <a:solidFill>
                  <a:srgbClr val="00B050"/>
                </a:solidFill>
              </a:rPr>
              <a:t>自然教育</a:t>
            </a:r>
            <a:endParaRPr lang="zh-CN" altLang="en-US" sz="2000" b="1" kern="1200" dirty="0">
              <a:solidFill>
                <a:srgbClr val="00B050"/>
              </a:solidFill>
            </a:endParaRPr>
          </a:p>
        </p:txBody>
      </p:sp>
      <p:sp>
        <p:nvSpPr>
          <p:cNvPr id="42" name="燕尾形 4"/>
          <p:cNvSpPr/>
          <p:nvPr/>
        </p:nvSpPr>
        <p:spPr>
          <a:xfrm>
            <a:off x="2571736" y="3366749"/>
            <a:ext cx="2268450" cy="426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000" b="1" dirty="0" smtClean="0">
                <a:solidFill>
                  <a:srgbClr val="00B050"/>
                </a:solidFill>
              </a:rPr>
              <a:t>合作社、社会企业</a:t>
            </a:r>
            <a:endParaRPr lang="zh-CN" altLang="en-US" sz="2000" b="1" kern="1200" dirty="0">
              <a:solidFill>
                <a:srgbClr val="00B050"/>
              </a:solidFill>
            </a:endParaRPr>
          </a:p>
        </p:txBody>
      </p:sp>
    </p:spTree>
    <p:extLst>
      <p:ext uri="{BB962C8B-B14F-4D97-AF65-F5344CB8AC3E}">
        <p14:creationId xmlns:p14="http://schemas.microsoft.com/office/powerpoint/2010/main" xmlns="" val="1350224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6"/>
            <a:ext cx="7643834" cy="589364"/>
          </a:xfrm>
        </p:spPr>
        <p:txBody>
          <a:bodyPr>
            <a:normAutofit fontScale="90000"/>
          </a:bodyPr>
          <a:lstStyle/>
          <a:p>
            <a:r>
              <a:rPr lang="en-US" altLang="zh-CN" dirty="0" smtClean="0">
                <a:latin typeface="+mn-ea"/>
              </a:rPr>
              <a:t/>
            </a:r>
            <a:br>
              <a:rPr lang="en-US" altLang="zh-CN" dirty="0" smtClean="0">
                <a:latin typeface="+mn-ea"/>
              </a:rPr>
            </a:br>
            <a:r>
              <a:rPr lang="en-US" altLang="zh-CN" dirty="0" smtClean="0">
                <a:latin typeface="+mn-ea"/>
              </a:rPr>
              <a:t/>
            </a:r>
            <a:br>
              <a:rPr lang="en-US" altLang="zh-CN" dirty="0" smtClean="0">
                <a:latin typeface="+mn-ea"/>
              </a:rPr>
            </a:br>
            <a:r>
              <a:rPr lang="en-US" altLang="zh-CN" dirty="0" smtClean="0">
                <a:latin typeface="+mn-ea"/>
              </a:rPr>
              <a:t/>
            </a:r>
            <a:br>
              <a:rPr lang="en-US" altLang="zh-CN" dirty="0" smtClean="0">
                <a:latin typeface="+mn-ea"/>
              </a:rPr>
            </a:br>
            <a:r>
              <a:rPr lang="en-US" altLang="zh-CN" dirty="0" smtClean="0">
                <a:latin typeface="+mn-ea"/>
              </a:rPr>
              <a:t/>
            </a:r>
            <a:br>
              <a:rPr lang="en-US" altLang="zh-CN" dirty="0" smtClean="0">
                <a:latin typeface="+mn-ea"/>
              </a:rPr>
            </a:b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9" name="灯片编号占位符 8"/>
          <p:cNvSpPr>
            <a:spLocks noGrp="1"/>
          </p:cNvSpPr>
          <p:nvPr>
            <p:ph type="sldNum" sz="quarter" idx="12"/>
          </p:nvPr>
        </p:nvSpPr>
        <p:spPr/>
        <p:txBody>
          <a:bodyPr/>
          <a:lstStyle/>
          <a:p>
            <a:fld id="{0C913308-F349-4B6D-A68A-DD1791B4A57B}" type="slidenum">
              <a:rPr lang="zh-CN" altLang="en-US" smtClean="0"/>
              <a:pPr/>
              <a:t>23</a:t>
            </a:fld>
            <a:endParaRPr lang="zh-CN" altLang="en-US"/>
          </a:p>
        </p:txBody>
      </p:sp>
      <p:sp>
        <p:nvSpPr>
          <p:cNvPr id="8" name="内容占位符 7"/>
          <p:cNvSpPr>
            <a:spLocks noGrp="1"/>
          </p:cNvSpPr>
          <p:nvPr>
            <p:ph idx="1"/>
          </p:nvPr>
        </p:nvSpPr>
        <p:spPr>
          <a:xfrm>
            <a:off x="357158" y="2000246"/>
            <a:ext cx="8329642" cy="642942"/>
          </a:xfrm>
        </p:spPr>
        <p:txBody>
          <a:bodyPr/>
          <a:lstStyle/>
          <a:p>
            <a:pPr algn="ctr">
              <a:buNone/>
            </a:pPr>
            <a:r>
              <a:rPr lang="zh-CN" altLang="en-US" dirty="0" smtClean="0">
                <a:solidFill>
                  <a:srgbClr val="00B0F0"/>
                </a:solidFill>
              </a:rPr>
              <a:t>谢谢大家</a:t>
            </a:r>
            <a:r>
              <a:rPr lang="en-US" altLang="zh-CN" dirty="0" smtClean="0">
                <a:solidFill>
                  <a:srgbClr val="00B0F0"/>
                </a:solidFill>
              </a:rPr>
              <a:t>~~</a:t>
            </a:r>
            <a:endParaRPr lang="zh-CN" altLang="en-US" dirty="0">
              <a:solidFill>
                <a:srgbClr val="00B0F0"/>
              </a:solidFill>
            </a:endParaRPr>
          </a:p>
        </p:txBody>
      </p:sp>
      <p:sp>
        <p:nvSpPr>
          <p:cNvPr id="10" name="矩形 9"/>
          <p:cNvSpPr/>
          <p:nvPr/>
        </p:nvSpPr>
        <p:spPr>
          <a:xfrm>
            <a:off x="0" y="3214692"/>
            <a:ext cx="9144000" cy="4571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7"/>
          <p:cNvSpPr txBox="1">
            <a:spLocks/>
          </p:cNvSpPr>
          <p:nvPr/>
        </p:nvSpPr>
        <p:spPr>
          <a:xfrm>
            <a:off x="357158" y="3429006"/>
            <a:ext cx="8329642" cy="64294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1600" b="0" i="0" u="none" strike="noStrike" kern="1200" cap="none" spc="0" normalizeH="0" baseline="0" noProof="0" dirty="0" smtClean="0">
                <a:ln>
                  <a:noFill/>
                </a:ln>
                <a:solidFill>
                  <a:srgbClr val="00B0F0"/>
                </a:solidFill>
                <a:effectLst/>
                <a:uLnTx/>
                <a:uFillTx/>
                <a:latin typeface="+mn-lt"/>
                <a:ea typeface="+mn-ea"/>
                <a:cs typeface="+mn-cs"/>
              </a:rPr>
              <a:t>吴瑞</a:t>
            </a:r>
            <a:endParaRPr kumimoji="0" lang="en-US" altLang="zh-CN" sz="1600" b="0" i="0" u="none" strike="noStrike" kern="1200" cap="none" spc="0" normalizeH="0" baseline="0" noProof="0" dirty="0" smtClean="0">
              <a:ln>
                <a:noFill/>
              </a:ln>
              <a:solidFill>
                <a:srgbClr val="00B0F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CN" sz="1600" dirty="0" smtClean="0">
                <a:solidFill>
                  <a:srgbClr val="00B0F0"/>
                </a:solidFill>
              </a:rPr>
              <a:t>18965189976</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600" b="0" i="0" u="none" strike="noStrike" kern="1200" cap="none" spc="0" normalizeH="0" baseline="0" noProof="0" dirty="0" smtClean="0">
                <a:ln>
                  <a:noFill/>
                </a:ln>
                <a:solidFill>
                  <a:srgbClr val="00B0F0"/>
                </a:solidFill>
                <a:effectLst/>
                <a:uLnTx/>
                <a:uFillTx/>
                <a:latin typeface="+mn-lt"/>
                <a:ea typeface="+mn-ea"/>
                <a:cs typeface="+mn-cs"/>
              </a:rPr>
              <a:t>591923902@qq.com</a:t>
            </a:r>
            <a:endParaRPr kumimoji="0" lang="zh-CN" altLang="en-US" sz="16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714494"/>
            <a:ext cx="8229600" cy="939551"/>
          </a:xfrm>
        </p:spPr>
        <p:txBody>
          <a:bodyPr>
            <a:normAutofit/>
          </a:bodyPr>
          <a:lstStyle/>
          <a:p>
            <a:pPr marL="0" indent="0" algn="ctr">
              <a:buNone/>
            </a:pPr>
            <a:r>
              <a:rPr lang="zh-CN" altLang="en-US" sz="4800" dirty="0" smtClean="0">
                <a:solidFill>
                  <a:srgbClr val="92D050"/>
                </a:solidFill>
                <a:latin typeface="华文行楷" panose="02010800040101010101" pitchFamily="2" charset="-122"/>
                <a:ea typeface="华文行楷" panose="02010800040101010101" pitchFamily="2" charset="-122"/>
              </a:rPr>
              <a:t>使无力者有力，有力者有爱</a:t>
            </a:r>
            <a:endParaRPr lang="zh-CN" altLang="en-US" sz="4800" dirty="0">
              <a:solidFill>
                <a:srgbClr val="92D050"/>
              </a:solidFill>
              <a:latin typeface="华文行楷" panose="02010800040101010101" pitchFamily="2" charset="-122"/>
              <a:ea typeface="华文行楷" panose="02010800040101010101" pitchFamily="2"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p14="http://schemas.microsoft.com/office/powerpoint/2010/main" xmlns="" val="47807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0" y="357172"/>
            <a:ext cx="6500858" cy="436945"/>
          </a:xfrm>
        </p:spPr>
        <p:txBody>
          <a:bodyPr>
            <a:normAutofit/>
          </a:bodyPr>
          <a:lstStyle/>
          <a:p>
            <a:r>
              <a:rPr lang="zh-CN" altLang="en-US" sz="2000" dirty="0" smtClean="0">
                <a:latin typeface="+mn-ea"/>
              </a:rPr>
              <a:t>二、汀塘社区大学发展历程</a:t>
            </a:r>
            <a:r>
              <a:rPr lang="en-US" altLang="zh-CN" sz="2000" dirty="0" smtClean="0">
                <a:latin typeface="+mn-ea"/>
              </a:rPr>
              <a:t>——</a:t>
            </a:r>
            <a:r>
              <a:rPr lang="zh-CN" altLang="en-US" sz="2000" dirty="0" smtClean="0"/>
              <a:t>四点半课堂</a:t>
            </a:r>
            <a:endParaRPr lang="zh-CN" altLang="en-US" sz="2000" dirty="0">
              <a:latin typeface="微软雅黑" pitchFamily="34" charset="-122"/>
              <a:ea typeface="微软雅黑" pitchFamily="34" charset="-122"/>
            </a:endParaRPr>
          </a:p>
        </p:txBody>
      </p:sp>
      <p:pic>
        <p:nvPicPr>
          <p:cNvPr id="9"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pic>
        <p:nvPicPr>
          <p:cNvPr id="11" name="Picture 4" descr="IMG_1435"/>
          <p:cNvPicPr>
            <a:picLocks noChangeAspect="1" noChangeArrowheads="1"/>
          </p:cNvPicPr>
          <p:nvPr/>
        </p:nvPicPr>
        <p:blipFill>
          <a:blip r:embed="rId3" cstate="print"/>
          <a:srcRect/>
          <a:stretch>
            <a:fillRect/>
          </a:stretch>
        </p:blipFill>
        <p:spPr bwMode="auto">
          <a:xfrm>
            <a:off x="928662" y="3000378"/>
            <a:ext cx="3152094" cy="1931820"/>
          </a:xfrm>
          <a:prstGeom prst="rect">
            <a:avLst/>
          </a:prstGeom>
          <a:noFill/>
          <a:ln w="9525">
            <a:noFill/>
            <a:miter lim="800000"/>
            <a:headEnd/>
            <a:tailEnd/>
          </a:ln>
        </p:spPr>
      </p:pic>
      <p:pic>
        <p:nvPicPr>
          <p:cNvPr id="12" name="Picture 5" descr="IMG_1277"/>
          <p:cNvPicPr>
            <a:picLocks noChangeAspect="1" noChangeArrowheads="1"/>
          </p:cNvPicPr>
          <p:nvPr/>
        </p:nvPicPr>
        <p:blipFill>
          <a:blip r:embed="rId4" cstate="print"/>
          <a:srcRect/>
          <a:stretch>
            <a:fillRect/>
          </a:stretch>
        </p:blipFill>
        <p:spPr bwMode="auto">
          <a:xfrm>
            <a:off x="5072066" y="1000114"/>
            <a:ext cx="3309934" cy="1857386"/>
          </a:xfrm>
          <a:prstGeom prst="rect">
            <a:avLst/>
          </a:prstGeom>
          <a:noFill/>
          <a:ln w="9525">
            <a:noFill/>
            <a:miter lim="800000"/>
            <a:headEnd/>
            <a:tailEnd/>
          </a:ln>
        </p:spPr>
      </p:pic>
      <p:pic>
        <p:nvPicPr>
          <p:cNvPr id="13" name="Picture 6" descr="C:\Users\12\Desktop\妇儿之家\各项活动照片\四点半课堂\四点半课堂IMG20170314173327.jpg"/>
          <p:cNvPicPr>
            <a:picLocks noChangeAspect="1" noChangeArrowheads="1"/>
          </p:cNvPicPr>
          <p:nvPr/>
        </p:nvPicPr>
        <p:blipFill>
          <a:blip r:embed="rId5" cstate="print"/>
          <a:srcRect/>
          <a:stretch>
            <a:fillRect/>
          </a:stretch>
        </p:blipFill>
        <p:spPr bwMode="auto">
          <a:xfrm>
            <a:off x="928662" y="999852"/>
            <a:ext cx="3143272" cy="1888270"/>
          </a:xfrm>
          <a:prstGeom prst="rect">
            <a:avLst/>
          </a:prstGeom>
          <a:noFill/>
          <a:ln w="9525">
            <a:noFill/>
            <a:miter lim="800000"/>
            <a:headEnd/>
            <a:tailEnd/>
          </a:ln>
        </p:spPr>
      </p:pic>
      <p:pic>
        <p:nvPicPr>
          <p:cNvPr id="14" name="Picture 7" descr="C:\Users\12\Desktop\妇儿之家\四点半课堂\DSC_0012 (2).JPG"/>
          <p:cNvPicPr>
            <a:picLocks noChangeAspect="1" noChangeArrowheads="1"/>
          </p:cNvPicPr>
          <p:nvPr/>
        </p:nvPicPr>
        <p:blipFill>
          <a:blip r:embed="rId6" cstate="print"/>
          <a:srcRect/>
          <a:stretch>
            <a:fillRect/>
          </a:stretch>
        </p:blipFill>
        <p:spPr bwMode="auto">
          <a:xfrm>
            <a:off x="5072066" y="2914650"/>
            <a:ext cx="1481134" cy="1871678"/>
          </a:xfrm>
          <a:prstGeom prst="rect">
            <a:avLst/>
          </a:prstGeom>
          <a:noFill/>
          <a:ln w="9525">
            <a:noFill/>
            <a:miter lim="800000"/>
            <a:headEnd/>
            <a:tailEnd/>
          </a:ln>
        </p:spPr>
      </p:pic>
      <p:pic>
        <p:nvPicPr>
          <p:cNvPr id="15" name="Picture 8" descr="C:\Users\12\Desktop\妇儿之家\四点半课堂\DSC_0007.JPG"/>
          <p:cNvPicPr>
            <a:picLocks noChangeAspect="1" noChangeArrowheads="1"/>
          </p:cNvPicPr>
          <p:nvPr/>
        </p:nvPicPr>
        <p:blipFill>
          <a:blip r:embed="rId7"/>
          <a:srcRect/>
          <a:stretch>
            <a:fillRect/>
          </a:stretch>
        </p:blipFill>
        <p:spPr bwMode="auto">
          <a:xfrm>
            <a:off x="6705600" y="2914650"/>
            <a:ext cx="1676400" cy="187167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0" y="285734"/>
            <a:ext cx="6500858" cy="436945"/>
          </a:xfrm>
        </p:spPr>
        <p:txBody>
          <a:bodyPr>
            <a:normAutofit/>
          </a:bodyPr>
          <a:lstStyle/>
          <a:p>
            <a:pPr lvl="0"/>
            <a:r>
              <a:rPr lang="zh-CN" altLang="en-US" sz="2000" dirty="0" smtClean="0">
                <a:latin typeface="+mn-ea"/>
              </a:rPr>
              <a:t>二、汀塘社区大学发展历程</a:t>
            </a:r>
            <a:r>
              <a:rPr lang="en-US" altLang="zh-CN" sz="2000" dirty="0" smtClean="0">
                <a:latin typeface="+mn-ea"/>
              </a:rPr>
              <a:t>——</a:t>
            </a:r>
            <a:r>
              <a:rPr lang="zh-CN" altLang="en-US" sz="2000" dirty="0" smtClean="0">
                <a:latin typeface="+mn-ea"/>
              </a:rPr>
              <a:t>汀塘小记者团</a:t>
            </a:r>
            <a:endParaRPr lang="zh-CN" altLang="en-US" sz="2000" dirty="0">
              <a:latin typeface="微软雅黑" pitchFamily="34" charset="-122"/>
              <a:ea typeface="微软雅黑" pitchFamily="34" charset="-122"/>
            </a:endParaRPr>
          </a:p>
        </p:txBody>
      </p:sp>
      <p:pic>
        <p:nvPicPr>
          <p:cNvPr id="9"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pic>
        <p:nvPicPr>
          <p:cNvPr id="16" name="Picture 2" descr="I:\09-汀塘之声(社区报纸）\可爱汀塘   第一版2.jpg"/>
          <p:cNvPicPr>
            <a:picLocks noChangeAspect="1" noChangeArrowheads="1"/>
          </p:cNvPicPr>
          <p:nvPr/>
        </p:nvPicPr>
        <p:blipFill>
          <a:blip r:embed="rId3" cstate="print"/>
          <a:srcRect/>
          <a:stretch>
            <a:fillRect/>
          </a:stretch>
        </p:blipFill>
        <p:spPr>
          <a:xfrm>
            <a:off x="285720" y="928677"/>
            <a:ext cx="3500462" cy="2071702"/>
          </a:xfrm>
          <a:prstGeom prst="rect">
            <a:avLst/>
          </a:prstGeom>
          <a:noFill/>
        </p:spPr>
      </p:pic>
      <p:pic>
        <p:nvPicPr>
          <p:cNvPr id="19" name="Picture 3" descr="I:\09-汀塘之声(社区报纸）\可爱汀塘 第二版 .jpg"/>
          <p:cNvPicPr>
            <a:picLocks noChangeAspect="1" noChangeArrowheads="1"/>
          </p:cNvPicPr>
          <p:nvPr/>
        </p:nvPicPr>
        <p:blipFill>
          <a:blip r:embed="rId4" cstate="print"/>
          <a:srcRect/>
          <a:stretch>
            <a:fillRect/>
          </a:stretch>
        </p:blipFill>
        <p:spPr bwMode="auto">
          <a:xfrm>
            <a:off x="4429124" y="857238"/>
            <a:ext cx="3786214" cy="2273730"/>
          </a:xfrm>
          <a:prstGeom prst="rect">
            <a:avLst/>
          </a:prstGeom>
          <a:noFill/>
          <a:ln w="9525">
            <a:noFill/>
            <a:miter lim="800000"/>
            <a:headEnd/>
            <a:tailEnd/>
          </a:ln>
        </p:spPr>
      </p:pic>
      <p:pic>
        <p:nvPicPr>
          <p:cNvPr id="20" name="Picture 5" descr="C:\Users\12\Desktop\E61D9484511E4A50099D39C6877FD699.jpg"/>
          <p:cNvPicPr>
            <a:picLocks noChangeAspect="1" noChangeArrowheads="1"/>
          </p:cNvPicPr>
          <p:nvPr/>
        </p:nvPicPr>
        <p:blipFill>
          <a:blip r:embed="rId5" cstate="print"/>
          <a:srcRect/>
          <a:stretch>
            <a:fillRect/>
          </a:stretch>
        </p:blipFill>
        <p:spPr bwMode="auto">
          <a:xfrm>
            <a:off x="285720" y="3071816"/>
            <a:ext cx="3500462" cy="2071684"/>
          </a:xfrm>
          <a:prstGeom prst="rect">
            <a:avLst/>
          </a:prstGeom>
          <a:noFill/>
          <a:ln w="9525">
            <a:noFill/>
            <a:miter lim="800000"/>
            <a:headEnd/>
            <a:tailEnd/>
          </a:ln>
        </p:spPr>
      </p:pic>
      <p:pic>
        <p:nvPicPr>
          <p:cNvPr id="21" name="Picture 6" descr="C:\Users\12\Desktop\8A1BC04E517F0579AE99105577679BCC.jpg"/>
          <p:cNvPicPr>
            <a:picLocks noChangeAspect="1" noChangeArrowheads="1"/>
          </p:cNvPicPr>
          <p:nvPr/>
        </p:nvPicPr>
        <p:blipFill>
          <a:blip r:embed="rId6" cstate="print"/>
          <a:srcRect/>
          <a:stretch>
            <a:fillRect/>
          </a:stretch>
        </p:blipFill>
        <p:spPr bwMode="auto">
          <a:xfrm>
            <a:off x="4429124" y="3071816"/>
            <a:ext cx="3714776" cy="20716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5734"/>
            <a:ext cx="7072362" cy="428628"/>
          </a:xfrm>
        </p:spPr>
        <p:txBody>
          <a:bodyPr>
            <a:normAutofit fontScale="90000"/>
          </a:bodyPr>
          <a:lstStyle/>
          <a:p>
            <a:r>
              <a:rPr lang="en-US" altLang="zh-CN" dirty="0" smtClean="0">
                <a:latin typeface="+mn-ea"/>
              </a:rPr>
              <a:t/>
            </a:r>
            <a:br>
              <a:rPr lang="en-US" altLang="zh-CN" dirty="0" smtClean="0">
                <a:latin typeface="+mn-ea"/>
              </a:rPr>
            </a:br>
            <a:r>
              <a:rPr lang="zh-CN" altLang="en-US" dirty="0" smtClean="0">
                <a:latin typeface="+mn-ea"/>
              </a:rPr>
              <a:t>二、汀塘社区大学发展历程</a:t>
            </a:r>
            <a:r>
              <a:rPr lang="en-US" altLang="zh-CN" dirty="0" smtClean="0">
                <a:latin typeface="+mn-ea"/>
              </a:rPr>
              <a:t>——</a:t>
            </a:r>
            <a:r>
              <a:rPr lang="zh-CN" altLang="en-US" dirty="0" smtClean="0">
                <a:latin typeface="+mn-ea"/>
              </a:rPr>
              <a:t>儿童成长营</a:t>
            </a: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6</a:t>
            </a:fld>
            <a:endParaRPr lang="zh-CN" altLang="en-US"/>
          </a:p>
        </p:txBody>
      </p:sp>
      <p:pic>
        <p:nvPicPr>
          <p:cNvPr id="9" name="Picture 4" descr="IMG_0693"/>
          <p:cNvPicPr>
            <a:picLocks noChangeAspect="1" noChangeArrowheads="1"/>
          </p:cNvPicPr>
          <p:nvPr/>
        </p:nvPicPr>
        <p:blipFill>
          <a:blip r:embed="rId3" cstate="print"/>
          <a:srcRect/>
          <a:stretch>
            <a:fillRect/>
          </a:stretch>
        </p:blipFill>
        <p:spPr bwMode="auto">
          <a:xfrm>
            <a:off x="0" y="928676"/>
            <a:ext cx="3143272" cy="2071702"/>
          </a:xfrm>
          <a:prstGeom prst="rect">
            <a:avLst/>
          </a:prstGeom>
          <a:noFill/>
          <a:ln w="9525">
            <a:noFill/>
            <a:miter lim="800000"/>
            <a:headEnd/>
            <a:tailEnd/>
          </a:ln>
        </p:spPr>
      </p:pic>
      <p:pic>
        <p:nvPicPr>
          <p:cNvPr id="11" name="Picture 7" descr="IMG_0866"/>
          <p:cNvPicPr>
            <a:picLocks noChangeAspect="1" noChangeArrowheads="1"/>
          </p:cNvPicPr>
          <p:nvPr/>
        </p:nvPicPr>
        <p:blipFill>
          <a:blip r:embed="rId4" cstate="print"/>
          <a:srcRect/>
          <a:stretch>
            <a:fillRect/>
          </a:stretch>
        </p:blipFill>
        <p:spPr bwMode="auto">
          <a:xfrm>
            <a:off x="6429388" y="928676"/>
            <a:ext cx="2714612" cy="2071702"/>
          </a:xfrm>
          <a:prstGeom prst="rect">
            <a:avLst/>
          </a:prstGeom>
          <a:noFill/>
          <a:ln w="9525">
            <a:noFill/>
            <a:miter lim="800000"/>
            <a:headEnd/>
            <a:tailEnd/>
          </a:ln>
        </p:spPr>
      </p:pic>
      <p:pic>
        <p:nvPicPr>
          <p:cNvPr id="13" name="Picture 5" descr="IMG_0150"/>
          <p:cNvPicPr>
            <a:picLocks noChangeAspect="1" noChangeArrowheads="1"/>
          </p:cNvPicPr>
          <p:nvPr/>
        </p:nvPicPr>
        <p:blipFill>
          <a:blip r:embed="rId5" cstate="print"/>
          <a:srcRect/>
          <a:stretch>
            <a:fillRect/>
          </a:stretch>
        </p:blipFill>
        <p:spPr bwMode="auto">
          <a:xfrm>
            <a:off x="3214678" y="928676"/>
            <a:ext cx="3108323" cy="4214824"/>
          </a:xfrm>
          <a:prstGeom prst="rect">
            <a:avLst/>
          </a:prstGeom>
          <a:noFill/>
          <a:ln w="9525">
            <a:noFill/>
            <a:miter lim="800000"/>
            <a:headEnd/>
            <a:tailEnd/>
          </a:ln>
        </p:spPr>
      </p:pic>
      <p:pic>
        <p:nvPicPr>
          <p:cNvPr id="14" name="Picture 5" descr="IMG_0713"/>
          <p:cNvPicPr>
            <a:picLocks noChangeAspect="1" noChangeArrowheads="1"/>
          </p:cNvPicPr>
          <p:nvPr/>
        </p:nvPicPr>
        <p:blipFill>
          <a:blip r:embed="rId6" cstate="print"/>
          <a:srcRect/>
          <a:stretch>
            <a:fillRect/>
          </a:stretch>
        </p:blipFill>
        <p:spPr bwMode="auto">
          <a:xfrm>
            <a:off x="0" y="3143254"/>
            <a:ext cx="3143240" cy="2000246"/>
          </a:xfrm>
          <a:prstGeom prst="rect">
            <a:avLst/>
          </a:prstGeom>
          <a:noFill/>
          <a:ln w="9525">
            <a:noFill/>
            <a:miter lim="800000"/>
            <a:headEnd/>
            <a:tailEnd/>
          </a:ln>
        </p:spPr>
      </p:pic>
      <p:pic>
        <p:nvPicPr>
          <p:cNvPr id="15" name="Picture 8" descr="IMG_1798_副本"/>
          <p:cNvPicPr>
            <a:picLocks noChangeAspect="1" noChangeArrowheads="1"/>
          </p:cNvPicPr>
          <p:nvPr/>
        </p:nvPicPr>
        <p:blipFill>
          <a:blip r:embed="rId7" cstate="print"/>
          <a:srcRect/>
          <a:stretch>
            <a:fillRect/>
          </a:stretch>
        </p:blipFill>
        <p:spPr bwMode="auto">
          <a:xfrm>
            <a:off x="6429388" y="3132938"/>
            <a:ext cx="2714612" cy="201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5734"/>
            <a:ext cx="7072362" cy="428628"/>
          </a:xfrm>
        </p:spPr>
        <p:txBody>
          <a:bodyPr>
            <a:normAutofit fontScale="90000"/>
          </a:bodyPr>
          <a:lstStyle/>
          <a:p>
            <a:r>
              <a:rPr lang="en-US" altLang="zh-CN" dirty="0" smtClean="0">
                <a:latin typeface="+mn-ea"/>
              </a:rPr>
              <a:t/>
            </a:r>
            <a:br>
              <a:rPr lang="en-US" altLang="zh-CN" dirty="0" smtClean="0">
                <a:latin typeface="+mn-ea"/>
              </a:rPr>
            </a:br>
            <a:r>
              <a:rPr lang="zh-CN" altLang="en-US" dirty="0" smtClean="0">
                <a:latin typeface="+mn-ea"/>
              </a:rPr>
              <a:t>二、汀塘社区大学发展历程</a:t>
            </a:r>
            <a:r>
              <a:rPr lang="en-US" altLang="zh-CN" dirty="0" smtClean="0">
                <a:latin typeface="+mn-ea"/>
              </a:rPr>
              <a:t>——</a:t>
            </a:r>
            <a:r>
              <a:rPr lang="zh-CN" altLang="en-US" dirty="0" smtClean="0">
                <a:latin typeface="+mn-ea"/>
              </a:rPr>
              <a:t>汀塘小农夫</a:t>
            </a:r>
            <a:endParaRPr lang="zh-CN" altLang="en-US" dirty="0"/>
          </a:p>
        </p:txBody>
      </p:sp>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7</a:t>
            </a:fld>
            <a:endParaRPr lang="zh-CN" altLang="en-US"/>
          </a:p>
        </p:txBody>
      </p:sp>
      <p:pic>
        <p:nvPicPr>
          <p:cNvPr id="9" name="Picture 4" descr="IMG_8328_副本_副本"/>
          <p:cNvPicPr>
            <a:picLocks noChangeAspect="1" noChangeArrowheads="1"/>
          </p:cNvPicPr>
          <p:nvPr/>
        </p:nvPicPr>
        <p:blipFill>
          <a:blip r:embed="rId3" cstate="print"/>
          <a:srcRect/>
          <a:stretch>
            <a:fillRect/>
          </a:stretch>
        </p:blipFill>
        <p:spPr bwMode="auto">
          <a:xfrm>
            <a:off x="214282" y="928676"/>
            <a:ext cx="3320546" cy="2214578"/>
          </a:xfrm>
          <a:prstGeom prst="rect">
            <a:avLst/>
          </a:prstGeom>
          <a:noFill/>
          <a:ln w="9525">
            <a:noFill/>
            <a:miter lim="800000"/>
            <a:headEnd/>
            <a:tailEnd/>
          </a:ln>
        </p:spPr>
      </p:pic>
      <p:pic>
        <p:nvPicPr>
          <p:cNvPr id="10" name="Picture 5" descr="IMG_3072"/>
          <p:cNvPicPr>
            <a:picLocks noChangeAspect="1" noChangeArrowheads="1"/>
          </p:cNvPicPr>
          <p:nvPr/>
        </p:nvPicPr>
        <p:blipFill>
          <a:blip r:embed="rId4" cstate="print"/>
          <a:srcRect/>
          <a:stretch>
            <a:fillRect/>
          </a:stretch>
        </p:blipFill>
        <p:spPr bwMode="auto">
          <a:xfrm>
            <a:off x="4572000" y="928676"/>
            <a:ext cx="3929090" cy="2214578"/>
          </a:xfrm>
          <a:prstGeom prst="rect">
            <a:avLst/>
          </a:prstGeom>
          <a:noFill/>
          <a:ln w="9525">
            <a:noFill/>
            <a:miter lim="800000"/>
            <a:headEnd/>
            <a:tailEnd/>
          </a:ln>
        </p:spPr>
      </p:pic>
      <p:pic>
        <p:nvPicPr>
          <p:cNvPr id="11" name="Picture 3" descr="C:\Users\12\Desktop\2017年4月15日小花活动\DSC_0200.JPG"/>
          <p:cNvPicPr>
            <a:picLocks noChangeAspect="1" noChangeArrowheads="1"/>
          </p:cNvPicPr>
          <p:nvPr/>
        </p:nvPicPr>
        <p:blipFill>
          <a:blip r:embed="rId5" cstate="print"/>
          <a:srcRect/>
          <a:stretch>
            <a:fillRect/>
          </a:stretch>
        </p:blipFill>
        <p:spPr bwMode="auto">
          <a:xfrm>
            <a:off x="4572000" y="3286131"/>
            <a:ext cx="3929090" cy="1857370"/>
          </a:xfrm>
          <a:prstGeom prst="rect">
            <a:avLst/>
          </a:prstGeom>
          <a:noFill/>
          <a:ln w="9525">
            <a:noFill/>
            <a:miter lim="800000"/>
            <a:headEnd/>
            <a:tailEnd/>
          </a:ln>
        </p:spPr>
      </p:pic>
      <p:pic>
        <p:nvPicPr>
          <p:cNvPr id="13" name="Picture 2" descr="C:\Users\12\Desktop\2017年4月15日小花活动\DSC_0093.JPG"/>
          <p:cNvPicPr>
            <a:picLocks noChangeAspect="1" noChangeArrowheads="1"/>
          </p:cNvPicPr>
          <p:nvPr/>
        </p:nvPicPr>
        <p:blipFill>
          <a:blip r:embed="rId6"/>
          <a:srcRect/>
          <a:stretch>
            <a:fillRect/>
          </a:stretch>
        </p:blipFill>
        <p:spPr bwMode="auto">
          <a:xfrm>
            <a:off x="214282" y="3286129"/>
            <a:ext cx="3286148" cy="1857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0" y="285734"/>
            <a:ext cx="6500858" cy="436945"/>
          </a:xfrm>
        </p:spPr>
        <p:txBody>
          <a:bodyPr>
            <a:normAutofit/>
          </a:bodyPr>
          <a:lstStyle/>
          <a:p>
            <a:pPr lvl="0"/>
            <a:r>
              <a:rPr lang="zh-CN" altLang="en-US" sz="2000" dirty="0" smtClean="0">
                <a:latin typeface="+mn-ea"/>
              </a:rPr>
              <a:t>二、汀塘社区大学发展历程</a:t>
            </a:r>
            <a:r>
              <a:rPr lang="en-US" altLang="zh-CN" sz="2000" dirty="0" smtClean="0">
                <a:latin typeface="+mn-ea"/>
              </a:rPr>
              <a:t>——</a:t>
            </a:r>
            <a:r>
              <a:rPr lang="zh-CN" altLang="en-US" sz="2000" dirty="0" smtClean="0">
                <a:latin typeface="+mn-ea"/>
              </a:rPr>
              <a:t>“夏雨雨人” 夏令营</a:t>
            </a:r>
            <a:endParaRPr lang="zh-CN" altLang="en-US" sz="2000" dirty="0">
              <a:latin typeface="微软雅黑" pitchFamily="34" charset="-122"/>
              <a:ea typeface="微软雅黑" pitchFamily="34" charset="-122"/>
            </a:endParaRPr>
          </a:p>
        </p:txBody>
      </p:sp>
      <p:pic>
        <p:nvPicPr>
          <p:cNvPr id="9"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graphicFrame>
        <p:nvGraphicFramePr>
          <p:cNvPr id="11" name="内容占位符 3"/>
          <p:cNvGraphicFramePr>
            <a:graphicFrameLocks noGrp="1"/>
          </p:cNvGraphicFramePr>
          <p:nvPr>
            <p:ph idx="1"/>
          </p:nvPr>
        </p:nvGraphicFramePr>
        <p:xfrm>
          <a:off x="457200" y="1357313"/>
          <a:ext cx="8229600" cy="32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12\Desktop\2017年机构材料\社区大学LOGO-01_副本.jpg"/>
          <p:cNvPicPr>
            <a:picLocks noChangeAspect="1" noChangeArrowheads="1"/>
          </p:cNvPicPr>
          <p:nvPr/>
        </p:nvPicPr>
        <p:blipFill>
          <a:blip r:embed="rId2" cstate="print"/>
          <a:stretch>
            <a:fillRect/>
          </a:stretch>
        </p:blipFill>
        <p:spPr bwMode="auto">
          <a:xfrm>
            <a:off x="7732919" y="0"/>
            <a:ext cx="1411081" cy="642924"/>
          </a:xfrm>
          <a:prstGeom prst="rect">
            <a:avLst/>
          </a:prstGeom>
          <a:noFill/>
          <a:ln>
            <a:noFill/>
          </a:ln>
        </p:spPr>
      </p:pic>
      <p:sp>
        <p:nvSpPr>
          <p:cNvPr id="6" name="矩形 5"/>
          <p:cNvSpPr/>
          <p:nvPr/>
        </p:nvSpPr>
        <p:spPr>
          <a:xfrm>
            <a:off x="0" y="785800"/>
            <a:ext cx="9144000" cy="53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9</a:t>
            </a:fld>
            <a:endParaRPr lang="zh-CN" altLang="en-US"/>
          </a:p>
        </p:txBody>
      </p:sp>
      <p:pic>
        <p:nvPicPr>
          <p:cNvPr id="9" name="Picture 7" descr="_DSC2175"/>
          <p:cNvPicPr>
            <a:picLocks noChangeAspect="1" noChangeArrowheads="1"/>
          </p:cNvPicPr>
          <p:nvPr/>
        </p:nvPicPr>
        <p:blipFill>
          <a:blip r:embed="rId3" cstate="print"/>
          <a:srcRect/>
          <a:stretch>
            <a:fillRect/>
          </a:stretch>
        </p:blipFill>
        <p:spPr bwMode="auto">
          <a:xfrm>
            <a:off x="214282" y="928676"/>
            <a:ext cx="3786214" cy="1857387"/>
          </a:xfrm>
          <a:prstGeom prst="rect">
            <a:avLst/>
          </a:prstGeom>
          <a:noFill/>
          <a:ln w="9525">
            <a:noFill/>
            <a:miter lim="800000"/>
            <a:headEnd/>
            <a:tailEnd/>
          </a:ln>
        </p:spPr>
      </p:pic>
      <p:pic>
        <p:nvPicPr>
          <p:cNvPr id="10" name="Picture 4" descr="_DSC0662"/>
          <p:cNvPicPr>
            <a:picLocks noChangeAspect="1" noChangeArrowheads="1"/>
          </p:cNvPicPr>
          <p:nvPr/>
        </p:nvPicPr>
        <p:blipFill>
          <a:blip r:embed="rId4" cstate="print"/>
          <a:srcRect/>
          <a:stretch>
            <a:fillRect/>
          </a:stretch>
        </p:blipFill>
        <p:spPr bwMode="auto">
          <a:xfrm>
            <a:off x="5072066" y="928676"/>
            <a:ext cx="3571900" cy="1857388"/>
          </a:xfrm>
          <a:prstGeom prst="rect">
            <a:avLst/>
          </a:prstGeom>
          <a:noFill/>
          <a:ln w="9525">
            <a:noFill/>
            <a:miter lim="800000"/>
            <a:headEnd/>
            <a:tailEnd/>
          </a:ln>
        </p:spPr>
      </p:pic>
      <p:pic>
        <p:nvPicPr>
          <p:cNvPr id="11" name="Picture 4" descr="P1220104"/>
          <p:cNvPicPr>
            <a:picLocks noChangeAspect="1" noChangeArrowheads="1"/>
          </p:cNvPicPr>
          <p:nvPr/>
        </p:nvPicPr>
        <p:blipFill>
          <a:blip r:embed="rId5" cstate="print"/>
          <a:srcRect/>
          <a:stretch>
            <a:fillRect/>
          </a:stretch>
        </p:blipFill>
        <p:spPr bwMode="auto">
          <a:xfrm>
            <a:off x="214282" y="2928940"/>
            <a:ext cx="3786214" cy="1857388"/>
          </a:xfrm>
          <a:prstGeom prst="rect">
            <a:avLst/>
          </a:prstGeom>
          <a:noFill/>
          <a:ln w="9525">
            <a:noFill/>
            <a:miter lim="800000"/>
            <a:headEnd/>
            <a:tailEnd/>
          </a:ln>
        </p:spPr>
      </p:pic>
      <p:pic>
        <p:nvPicPr>
          <p:cNvPr id="13" name="Picture 5" descr="file244"/>
          <p:cNvPicPr>
            <a:picLocks noGrp="1" noChangeAspect="1" noChangeArrowheads="1"/>
          </p:cNvPicPr>
          <p:nvPr>
            <p:ph type="body" idx="1"/>
          </p:nvPr>
        </p:nvPicPr>
        <p:blipFill>
          <a:blip r:embed="rId6" cstate="print"/>
          <a:srcRect/>
          <a:stretch>
            <a:fillRect/>
          </a:stretch>
        </p:blipFill>
        <p:spPr>
          <a:xfrm>
            <a:off x="5072066" y="2928940"/>
            <a:ext cx="3643338" cy="1857388"/>
          </a:xfrm>
          <a:noFill/>
        </p:spPr>
      </p:pic>
      <p:sp>
        <p:nvSpPr>
          <p:cNvPr id="12" name="标题 7"/>
          <p:cNvSpPr txBox="1">
            <a:spLocks/>
          </p:cNvSpPr>
          <p:nvPr/>
        </p:nvSpPr>
        <p:spPr>
          <a:xfrm>
            <a:off x="0" y="285734"/>
            <a:ext cx="6500858" cy="43694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smtClean="0">
                <a:ln>
                  <a:noFill/>
                </a:ln>
                <a:solidFill>
                  <a:schemeClr val="tx1"/>
                </a:solidFill>
                <a:effectLst/>
                <a:uLnTx/>
                <a:uFillTx/>
                <a:latin typeface="+mn-ea"/>
                <a:ea typeface="+mj-ea"/>
                <a:cs typeface="+mj-cs"/>
              </a:rPr>
              <a:t>二、汀塘社区大学发展历程</a:t>
            </a:r>
            <a:r>
              <a:rPr kumimoji="0" lang="en-US" altLang="zh-CN" sz="2000" b="1" i="0" u="none" strike="noStrike" kern="1200" cap="none" spc="0" normalizeH="0" baseline="0" noProof="0" dirty="0" smtClean="0">
                <a:ln>
                  <a:noFill/>
                </a:ln>
                <a:solidFill>
                  <a:schemeClr val="tx1"/>
                </a:solidFill>
                <a:effectLst/>
                <a:uLnTx/>
                <a:uFillTx/>
                <a:latin typeface="+mn-ea"/>
                <a:ea typeface="+mj-ea"/>
                <a:cs typeface="+mj-cs"/>
              </a:rPr>
              <a:t>——</a:t>
            </a:r>
            <a:r>
              <a:rPr kumimoji="0" lang="zh-CN" altLang="en-US" sz="2000" b="1" i="0" u="none" strike="noStrike" kern="1200" cap="none" spc="0" normalizeH="0" baseline="0" noProof="0" dirty="0" smtClean="0">
                <a:ln>
                  <a:noFill/>
                </a:ln>
                <a:solidFill>
                  <a:schemeClr val="tx1"/>
                </a:solidFill>
                <a:effectLst/>
                <a:uLnTx/>
                <a:uFillTx/>
                <a:latin typeface="+mn-ea"/>
                <a:ea typeface="+mj-ea"/>
                <a:cs typeface="+mj-cs"/>
              </a:rPr>
              <a:t>“夏雨雨人” 夏令营</a:t>
            </a:r>
            <a:endPar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OvalShape"/>
</p:tagLst>
</file>

<file path=ppt/tags/tag2.xml><?xml version="1.0" encoding="utf-8"?>
<p:tagLst xmlns:a="http://schemas.openxmlformats.org/drawingml/2006/main" xmlns:r="http://schemas.openxmlformats.org/officeDocument/2006/relationships" xmlns:p="http://schemas.openxmlformats.org/presentationml/2006/main">
  <p:tag name="NAME" val="OvalText"/>
</p:tagLst>
</file>

<file path=ppt/tags/tag3.xml><?xml version="1.0" encoding="utf-8"?>
<p:tagLst xmlns:a="http://schemas.openxmlformats.org/drawingml/2006/main" xmlns:r="http://schemas.openxmlformats.org/officeDocument/2006/relationships" xmlns:p="http://schemas.openxmlformats.org/presentationml/2006/main">
  <p:tag name="NAME" val="OvalShape"/>
</p:tagLst>
</file>

<file path=ppt/tags/tag4.xml><?xml version="1.0" encoding="utf-8"?>
<p:tagLst xmlns:a="http://schemas.openxmlformats.org/drawingml/2006/main" xmlns:r="http://schemas.openxmlformats.org/officeDocument/2006/relationships" xmlns:p="http://schemas.openxmlformats.org/presentationml/2006/main">
  <p:tag name="NAME" val="OvalText"/>
</p:tagLst>
</file>

<file path=ppt/tags/tag5.xml><?xml version="1.0" encoding="utf-8"?>
<p:tagLst xmlns:a="http://schemas.openxmlformats.org/drawingml/2006/main" xmlns:r="http://schemas.openxmlformats.org/officeDocument/2006/relationships" xmlns:p="http://schemas.openxmlformats.org/presentationml/2006/main">
  <p:tag name="NAME" val="OvalShape"/>
</p:tagLst>
</file>

<file path=ppt/tags/tag6.xml><?xml version="1.0" encoding="utf-8"?>
<p:tagLst xmlns:a="http://schemas.openxmlformats.org/drawingml/2006/main" xmlns:r="http://schemas.openxmlformats.org/officeDocument/2006/relationships" xmlns:p="http://schemas.openxmlformats.org/presentationml/2006/main">
  <p:tag name="NAME" val="OvalTex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TotalTime>
  <Words>672</Words>
  <Application>Microsoft Office PowerPoint</Application>
  <PresentationFormat>全屏显示(16:9)</PresentationFormat>
  <Paragraphs>143</Paragraphs>
  <Slides>23</Slides>
  <Notes>2</Notes>
  <HiddenSlides>0</HiddenSlides>
  <MMClips>1</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福建新乡村建设的推进</vt:lpstr>
      <vt:lpstr>汀塘社区大学</vt:lpstr>
      <vt:lpstr>幻灯片 3</vt:lpstr>
      <vt:lpstr>二、汀塘社区大学发展历程——四点半课堂</vt:lpstr>
      <vt:lpstr>二、汀塘社区大学发展历程——汀塘小记者团</vt:lpstr>
      <vt:lpstr> 二、汀塘社区大学发展历程——儿童成长营</vt:lpstr>
      <vt:lpstr> 二、汀塘社区大学发展历程——汀塘小农夫</vt:lpstr>
      <vt:lpstr>二、汀塘社区大学发展历程——“夏雨雨人” 夏令营</vt:lpstr>
      <vt:lpstr>幻灯片 9</vt:lpstr>
      <vt:lpstr>幻灯片 10</vt:lpstr>
      <vt:lpstr> 二、汀塘社区大学发展历程</vt:lpstr>
      <vt:lpstr> 二、汀塘社区大学发展历程</vt:lpstr>
      <vt:lpstr> 二、汀塘社区大学发展历程</vt:lpstr>
      <vt:lpstr> 二、汀塘社区大学发展历程</vt:lpstr>
      <vt:lpstr>幻灯片 15</vt:lpstr>
      <vt:lpstr>村庄资源挖掘、梳理（2012-2016）</vt:lpstr>
      <vt:lpstr>三、汀塘社区大学村庄发展历程—村庄垃圾整治</vt:lpstr>
      <vt:lpstr>幻灯片 18</vt:lpstr>
      <vt:lpstr>三、汀塘社区大学村庄发展历程—村庄水塘恢复</vt:lpstr>
      <vt:lpstr>三、汀塘社区大学村庄发展历程—村庄水塘恢复</vt:lpstr>
      <vt:lpstr>二、汀塘社区大学发展历程—村庄水塘恢复</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汀塘之家</dc:title>
  <dc:creator>1</dc:creator>
  <cp:lastModifiedBy>joanna</cp:lastModifiedBy>
  <cp:revision>178</cp:revision>
  <dcterms:created xsi:type="dcterms:W3CDTF">2017-05-24T06:36:21Z</dcterms:created>
  <dcterms:modified xsi:type="dcterms:W3CDTF">2018-06-13T06:18:39Z</dcterms:modified>
</cp:coreProperties>
</file>