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329" r:id="rId2"/>
    <p:sldId id="331" r:id="rId3"/>
    <p:sldId id="442" r:id="rId4"/>
    <p:sldId id="359" r:id="rId5"/>
    <p:sldId id="340" r:id="rId6"/>
    <p:sldId id="332" r:id="rId7"/>
    <p:sldId id="465" r:id="rId8"/>
    <p:sldId id="379" r:id="rId9"/>
    <p:sldId id="387" r:id="rId10"/>
    <p:sldId id="388" r:id="rId11"/>
    <p:sldId id="389" r:id="rId12"/>
    <p:sldId id="390" r:id="rId13"/>
    <p:sldId id="391" r:id="rId14"/>
    <p:sldId id="394" r:id="rId15"/>
    <p:sldId id="395" r:id="rId16"/>
    <p:sldId id="396" r:id="rId17"/>
    <p:sldId id="406" r:id="rId18"/>
    <p:sldId id="407" r:id="rId19"/>
    <p:sldId id="408" r:id="rId20"/>
    <p:sldId id="414" r:id="rId21"/>
    <p:sldId id="420" r:id="rId22"/>
    <p:sldId id="421" r:id="rId23"/>
    <p:sldId id="426" r:id="rId24"/>
    <p:sldId id="316" r:id="rId25"/>
    <p:sldId id="437" r:id="rId26"/>
    <p:sldId id="436" r:id="rId27"/>
    <p:sldId id="324" r:id="rId28"/>
    <p:sldId id="440" r:id="rId29"/>
    <p:sldId id="294" r:id="rId30"/>
    <p:sldId id="265" r:id="rId31"/>
    <p:sldId id="46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中国人口城镇化水平：</a:t>
            </a:r>
            <a:r>
              <a:rPr lang="en-US" altLang="zh-CN"/>
              <a:t>1949-2014   %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按非农业户籍人口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Sheet2!$B$4:$B$69</c:f>
              <c:numCache>
                <c:formatCode>General</c:formatCode>
                <c:ptCount val="66"/>
                <c:pt idx="0">
                  <c:v>1949.0</c:v>
                </c:pt>
                <c:pt idx="1">
                  <c:v>1950.0</c:v>
                </c:pt>
                <c:pt idx="2">
                  <c:v>1951.0</c:v>
                </c:pt>
                <c:pt idx="3">
                  <c:v>1952.0</c:v>
                </c:pt>
                <c:pt idx="4">
                  <c:v>1953.0</c:v>
                </c:pt>
                <c:pt idx="5">
                  <c:v>1954.0</c:v>
                </c:pt>
                <c:pt idx="6">
                  <c:v>1955.0</c:v>
                </c:pt>
                <c:pt idx="7">
                  <c:v>1956.0</c:v>
                </c:pt>
                <c:pt idx="8">
                  <c:v>1957.0</c:v>
                </c:pt>
                <c:pt idx="9">
                  <c:v>1958.0</c:v>
                </c:pt>
                <c:pt idx="10">
                  <c:v>1959.0</c:v>
                </c:pt>
                <c:pt idx="11">
                  <c:v>1960.0</c:v>
                </c:pt>
                <c:pt idx="12">
                  <c:v>1961.0</c:v>
                </c:pt>
                <c:pt idx="13">
                  <c:v>1962.0</c:v>
                </c:pt>
                <c:pt idx="14">
                  <c:v>1963.0</c:v>
                </c:pt>
                <c:pt idx="15">
                  <c:v>1964.0</c:v>
                </c:pt>
                <c:pt idx="16">
                  <c:v>1965.0</c:v>
                </c:pt>
                <c:pt idx="17">
                  <c:v>1966.0</c:v>
                </c:pt>
                <c:pt idx="18">
                  <c:v>1967.0</c:v>
                </c:pt>
                <c:pt idx="19">
                  <c:v>1968.0</c:v>
                </c:pt>
                <c:pt idx="20">
                  <c:v>1969.0</c:v>
                </c:pt>
                <c:pt idx="21">
                  <c:v>1970.0</c:v>
                </c:pt>
                <c:pt idx="22">
                  <c:v>1971.0</c:v>
                </c:pt>
                <c:pt idx="23">
                  <c:v>1972.0</c:v>
                </c:pt>
                <c:pt idx="24">
                  <c:v>1973.0</c:v>
                </c:pt>
                <c:pt idx="25">
                  <c:v>1974.0</c:v>
                </c:pt>
                <c:pt idx="26">
                  <c:v>1975.0</c:v>
                </c:pt>
                <c:pt idx="27">
                  <c:v>1976.0</c:v>
                </c:pt>
                <c:pt idx="28">
                  <c:v>1977.0</c:v>
                </c:pt>
                <c:pt idx="29">
                  <c:v>1978.0</c:v>
                </c:pt>
                <c:pt idx="30">
                  <c:v>1979.0</c:v>
                </c:pt>
                <c:pt idx="31">
                  <c:v>1980.0</c:v>
                </c:pt>
                <c:pt idx="32">
                  <c:v>1981.0</c:v>
                </c:pt>
                <c:pt idx="33">
                  <c:v>1982.0</c:v>
                </c:pt>
                <c:pt idx="34">
                  <c:v>1983.0</c:v>
                </c:pt>
                <c:pt idx="35">
                  <c:v>1984.0</c:v>
                </c:pt>
                <c:pt idx="36">
                  <c:v>1985.0</c:v>
                </c:pt>
                <c:pt idx="37">
                  <c:v>1986.0</c:v>
                </c:pt>
                <c:pt idx="38">
                  <c:v>1987.0</c:v>
                </c:pt>
                <c:pt idx="39">
                  <c:v>1988.0</c:v>
                </c:pt>
                <c:pt idx="40">
                  <c:v>1989.0</c:v>
                </c:pt>
                <c:pt idx="41">
                  <c:v>1990.0</c:v>
                </c:pt>
                <c:pt idx="42">
                  <c:v>1991.0</c:v>
                </c:pt>
                <c:pt idx="43">
                  <c:v>1992.0</c:v>
                </c:pt>
                <c:pt idx="44">
                  <c:v>1993.0</c:v>
                </c:pt>
                <c:pt idx="45">
                  <c:v>1994.0</c:v>
                </c:pt>
                <c:pt idx="46">
                  <c:v>1995.0</c:v>
                </c:pt>
                <c:pt idx="47">
                  <c:v>1996.0</c:v>
                </c:pt>
                <c:pt idx="48">
                  <c:v>1997.0</c:v>
                </c:pt>
                <c:pt idx="49">
                  <c:v>1998.0</c:v>
                </c:pt>
                <c:pt idx="50">
                  <c:v>1999.0</c:v>
                </c:pt>
                <c:pt idx="51">
                  <c:v>2000.0</c:v>
                </c:pt>
                <c:pt idx="52">
                  <c:v>2001.0</c:v>
                </c:pt>
                <c:pt idx="53">
                  <c:v>2002.0</c:v>
                </c:pt>
                <c:pt idx="54">
                  <c:v>2003.0</c:v>
                </c:pt>
                <c:pt idx="55">
                  <c:v>2004.0</c:v>
                </c:pt>
                <c:pt idx="56">
                  <c:v>2005.0</c:v>
                </c:pt>
                <c:pt idx="57">
                  <c:v>2006.0</c:v>
                </c:pt>
                <c:pt idx="58">
                  <c:v>2007.0</c:v>
                </c:pt>
                <c:pt idx="59">
                  <c:v>2008.0</c:v>
                </c:pt>
                <c:pt idx="60">
                  <c:v>2009.0</c:v>
                </c:pt>
                <c:pt idx="61">
                  <c:v>2010.0</c:v>
                </c:pt>
                <c:pt idx="62">
                  <c:v>2011.0</c:v>
                </c:pt>
                <c:pt idx="63">
                  <c:v>2012.0</c:v>
                </c:pt>
                <c:pt idx="64">
                  <c:v>2013.0</c:v>
                </c:pt>
                <c:pt idx="65">
                  <c:v>2014.0</c:v>
                </c:pt>
              </c:numCache>
            </c:numRef>
          </c:cat>
          <c:val>
            <c:numRef>
              <c:f>Sheet2!$C$4:$C$69</c:f>
              <c:numCache>
                <c:formatCode>0.0</c:formatCode>
                <c:ptCount val="66"/>
                <c:pt idx="0">
                  <c:v>17.4</c:v>
                </c:pt>
                <c:pt idx="1">
                  <c:v>16.6</c:v>
                </c:pt>
                <c:pt idx="2">
                  <c:v>15.4</c:v>
                </c:pt>
                <c:pt idx="3">
                  <c:v>14.4</c:v>
                </c:pt>
                <c:pt idx="4">
                  <c:v>14.8</c:v>
                </c:pt>
                <c:pt idx="5">
                  <c:v>15.3</c:v>
                </c:pt>
                <c:pt idx="6">
                  <c:v>15.2</c:v>
                </c:pt>
                <c:pt idx="7">
                  <c:v>15.9</c:v>
                </c:pt>
                <c:pt idx="8">
                  <c:v>16.4</c:v>
                </c:pt>
                <c:pt idx="9">
                  <c:v>18.5</c:v>
                </c:pt>
                <c:pt idx="10">
                  <c:v>20.2</c:v>
                </c:pt>
                <c:pt idx="11">
                  <c:v>20.7</c:v>
                </c:pt>
                <c:pt idx="12">
                  <c:v>18.9</c:v>
                </c:pt>
                <c:pt idx="13">
                  <c:v>16.7</c:v>
                </c:pt>
                <c:pt idx="14">
                  <c:v>16.7</c:v>
                </c:pt>
                <c:pt idx="15">
                  <c:v>16.6</c:v>
                </c:pt>
                <c:pt idx="16">
                  <c:v>16.7</c:v>
                </c:pt>
                <c:pt idx="17">
                  <c:v>16.6</c:v>
                </c:pt>
                <c:pt idx="18">
                  <c:v>16.5</c:v>
                </c:pt>
                <c:pt idx="19">
                  <c:v>16.0</c:v>
                </c:pt>
                <c:pt idx="20">
                  <c:v>15.4</c:v>
                </c:pt>
                <c:pt idx="21">
                  <c:v>15.3</c:v>
                </c:pt>
                <c:pt idx="22">
                  <c:v>15.7</c:v>
                </c:pt>
                <c:pt idx="23">
                  <c:v>15.6</c:v>
                </c:pt>
                <c:pt idx="24">
                  <c:v>15.7</c:v>
                </c:pt>
                <c:pt idx="25">
                  <c:v>15.5</c:v>
                </c:pt>
                <c:pt idx="26">
                  <c:v>15.4</c:v>
                </c:pt>
                <c:pt idx="27">
                  <c:v>15.5</c:v>
                </c:pt>
                <c:pt idx="28">
                  <c:v>15.5</c:v>
                </c:pt>
                <c:pt idx="29">
                  <c:v>15.82</c:v>
                </c:pt>
                <c:pt idx="30">
                  <c:v>16.59</c:v>
                </c:pt>
                <c:pt idx="31">
                  <c:v>17.02</c:v>
                </c:pt>
                <c:pt idx="32">
                  <c:v>17.4</c:v>
                </c:pt>
                <c:pt idx="33">
                  <c:v>17.64</c:v>
                </c:pt>
                <c:pt idx="34">
                  <c:v>17.93</c:v>
                </c:pt>
                <c:pt idx="35">
                  <c:v>19.02</c:v>
                </c:pt>
                <c:pt idx="36">
                  <c:v>20.14</c:v>
                </c:pt>
                <c:pt idx="37">
                  <c:v>19.77</c:v>
                </c:pt>
                <c:pt idx="38">
                  <c:v>20.13</c:v>
                </c:pt>
                <c:pt idx="39">
                  <c:v>20.69</c:v>
                </c:pt>
                <c:pt idx="40">
                  <c:v>21.12</c:v>
                </c:pt>
                <c:pt idx="41">
                  <c:v>21.09</c:v>
                </c:pt>
                <c:pt idx="42">
                  <c:v>21.32</c:v>
                </c:pt>
                <c:pt idx="43">
                  <c:v>21.89</c:v>
                </c:pt>
                <c:pt idx="44">
                  <c:v>22.63</c:v>
                </c:pt>
                <c:pt idx="45">
                  <c:v>23.49</c:v>
                </c:pt>
                <c:pt idx="46">
                  <c:v>24.04</c:v>
                </c:pt>
                <c:pt idx="47">
                  <c:v>24.58</c:v>
                </c:pt>
                <c:pt idx="48">
                  <c:v>24.99</c:v>
                </c:pt>
                <c:pt idx="49">
                  <c:v>25.27</c:v>
                </c:pt>
                <c:pt idx="50">
                  <c:v>25.51</c:v>
                </c:pt>
                <c:pt idx="51">
                  <c:v>26.08</c:v>
                </c:pt>
                <c:pt idx="52">
                  <c:v>26.68</c:v>
                </c:pt>
                <c:pt idx="53">
                  <c:v>27.89</c:v>
                </c:pt>
                <c:pt idx="54">
                  <c:v>29.7</c:v>
                </c:pt>
                <c:pt idx="55">
                  <c:v>30.81</c:v>
                </c:pt>
                <c:pt idx="56">
                  <c:v>31.99</c:v>
                </c:pt>
                <c:pt idx="57">
                  <c:v>32.53</c:v>
                </c:pt>
                <c:pt idx="58">
                  <c:v>32.93</c:v>
                </c:pt>
                <c:pt idx="59">
                  <c:v>33.28</c:v>
                </c:pt>
                <c:pt idx="60">
                  <c:v>33.77</c:v>
                </c:pt>
                <c:pt idx="61">
                  <c:v>34.17</c:v>
                </c:pt>
                <c:pt idx="62">
                  <c:v>34.71</c:v>
                </c:pt>
                <c:pt idx="63">
                  <c:v>35.33</c:v>
                </c:pt>
                <c:pt idx="64">
                  <c:v>35.93</c:v>
                </c:pt>
                <c:pt idx="65">
                  <c:v>36.63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92-4FA8-A51C-9EE84A879A31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按城镇常住人口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Sheet2!$B$4:$B$69</c:f>
              <c:numCache>
                <c:formatCode>General</c:formatCode>
                <c:ptCount val="66"/>
                <c:pt idx="0">
                  <c:v>1949.0</c:v>
                </c:pt>
                <c:pt idx="1">
                  <c:v>1950.0</c:v>
                </c:pt>
                <c:pt idx="2">
                  <c:v>1951.0</c:v>
                </c:pt>
                <c:pt idx="3">
                  <c:v>1952.0</c:v>
                </c:pt>
                <c:pt idx="4">
                  <c:v>1953.0</c:v>
                </c:pt>
                <c:pt idx="5">
                  <c:v>1954.0</c:v>
                </c:pt>
                <c:pt idx="6">
                  <c:v>1955.0</c:v>
                </c:pt>
                <c:pt idx="7">
                  <c:v>1956.0</c:v>
                </c:pt>
                <c:pt idx="8">
                  <c:v>1957.0</c:v>
                </c:pt>
                <c:pt idx="9">
                  <c:v>1958.0</c:v>
                </c:pt>
                <c:pt idx="10">
                  <c:v>1959.0</c:v>
                </c:pt>
                <c:pt idx="11">
                  <c:v>1960.0</c:v>
                </c:pt>
                <c:pt idx="12">
                  <c:v>1961.0</c:v>
                </c:pt>
                <c:pt idx="13">
                  <c:v>1962.0</c:v>
                </c:pt>
                <c:pt idx="14">
                  <c:v>1963.0</c:v>
                </c:pt>
                <c:pt idx="15">
                  <c:v>1964.0</c:v>
                </c:pt>
                <c:pt idx="16">
                  <c:v>1965.0</c:v>
                </c:pt>
                <c:pt idx="17">
                  <c:v>1966.0</c:v>
                </c:pt>
                <c:pt idx="18">
                  <c:v>1967.0</c:v>
                </c:pt>
                <c:pt idx="19">
                  <c:v>1968.0</c:v>
                </c:pt>
                <c:pt idx="20">
                  <c:v>1969.0</c:v>
                </c:pt>
                <c:pt idx="21">
                  <c:v>1970.0</c:v>
                </c:pt>
                <c:pt idx="22">
                  <c:v>1971.0</c:v>
                </c:pt>
                <c:pt idx="23">
                  <c:v>1972.0</c:v>
                </c:pt>
                <c:pt idx="24">
                  <c:v>1973.0</c:v>
                </c:pt>
                <c:pt idx="25">
                  <c:v>1974.0</c:v>
                </c:pt>
                <c:pt idx="26">
                  <c:v>1975.0</c:v>
                </c:pt>
                <c:pt idx="27">
                  <c:v>1976.0</c:v>
                </c:pt>
                <c:pt idx="28">
                  <c:v>1977.0</c:v>
                </c:pt>
                <c:pt idx="29">
                  <c:v>1978.0</c:v>
                </c:pt>
                <c:pt idx="30">
                  <c:v>1979.0</c:v>
                </c:pt>
                <c:pt idx="31">
                  <c:v>1980.0</c:v>
                </c:pt>
                <c:pt idx="32">
                  <c:v>1981.0</c:v>
                </c:pt>
                <c:pt idx="33">
                  <c:v>1982.0</c:v>
                </c:pt>
                <c:pt idx="34">
                  <c:v>1983.0</c:v>
                </c:pt>
                <c:pt idx="35">
                  <c:v>1984.0</c:v>
                </c:pt>
                <c:pt idx="36">
                  <c:v>1985.0</c:v>
                </c:pt>
                <c:pt idx="37">
                  <c:v>1986.0</c:v>
                </c:pt>
                <c:pt idx="38">
                  <c:v>1987.0</c:v>
                </c:pt>
                <c:pt idx="39">
                  <c:v>1988.0</c:v>
                </c:pt>
                <c:pt idx="40">
                  <c:v>1989.0</c:v>
                </c:pt>
                <c:pt idx="41">
                  <c:v>1990.0</c:v>
                </c:pt>
                <c:pt idx="42">
                  <c:v>1991.0</c:v>
                </c:pt>
                <c:pt idx="43">
                  <c:v>1992.0</c:v>
                </c:pt>
                <c:pt idx="44">
                  <c:v>1993.0</c:v>
                </c:pt>
                <c:pt idx="45">
                  <c:v>1994.0</c:v>
                </c:pt>
                <c:pt idx="46">
                  <c:v>1995.0</c:v>
                </c:pt>
                <c:pt idx="47">
                  <c:v>1996.0</c:v>
                </c:pt>
                <c:pt idx="48">
                  <c:v>1997.0</c:v>
                </c:pt>
                <c:pt idx="49">
                  <c:v>1998.0</c:v>
                </c:pt>
                <c:pt idx="50">
                  <c:v>1999.0</c:v>
                </c:pt>
                <c:pt idx="51">
                  <c:v>2000.0</c:v>
                </c:pt>
                <c:pt idx="52">
                  <c:v>2001.0</c:v>
                </c:pt>
                <c:pt idx="53">
                  <c:v>2002.0</c:v>
                </c:pt>
                <c:pt idx="54">
                  <c:v>2003.0</c:v>
                </c:pt>
                <c:pt idx="55">
                  <c:v>2004.0</c:v>
                </c:pt>
                <c:pt idx="56">
                  <c:v>2005.0</c:v>
                </c:pt>
                <c:pt idx="57">
                  <c:v>2006.0</c:v>
                </c:pt>
                <c:pt idx="58">
                  <c:v>2007.0</c:v>
                </c:pt>
                <c:pt idx="59">
                  <c:v>2008.0</c:v>
                </c:pt>
                <c:pt idx="60">
                  <c:v>2009.0</c:v>
                </c:pt>
                <c:pt idx="61">
                  <c:v>2010.0</c:v>
                </c:pt>
                <c:pt idx="62">
                  <c:v>2011.0</c:v>
                </c:pt>
                <c:pt idx="63">
                  <c:v>2012.0</c:v>
                </c:pt>
                <c:pt idx="64">
                  <c:v>2013.0</c:v>
                </c:pt>
                <c:pt idx="65">
                  <c:v>2014.0</c:v>
                </c:pt>
              </c:numCache>
            </c:numRef>
          </c:cat>
          <c:val>
            <c:numRef>
              <c:f>Sheet2!$D$4:$D$69</c:f>
              <c:numCache>
                <c:formatCode>0.0</c:formatCode>
                <c:ptCount val="66"/>
                <c:pt idx="0">
                  <c:v>10.6</c:v>
                </c:pt>
                <c:pt idx="1">
                  <c:v>11.2</c:v>
                </c:pt>
                <c:pt idx="2">
                  <c:v>11.8</c:v>
                </c:pt>
                <c:pt idx="3">
                  <c:v>12.5</c:v>
                </c:pt>
                <c:pt idx="4">
                  <c:v>13.3</c:v>
                </c:pt>
                <c:pt idx="5">
                  <c:v>13.7</c:v>
                </c:pt>
                <c:pt idx="6">
                  <c:v>13.5</c:v>
                </c:pt>
                <c:pt idx="7">
                  <c:v>14.6</c:v>
                </c:pt>
                <c:pt idx="8">
                  <c:v>15.4</c:v>
                </c:pt>
                <c:pt idx="9">
                  <c:v>16.2</c:v>
                </c:pt>
                <c:pt idx="10">
                  <c:v>18.4</c:v>
                </c:pt>
                <c:pt idx="11">
                  <c:v>19.7</c:v>
                </c:pt>
                <c:pt idx="12">
                  <c:v>19.3</c:v>
                </c:pt>
                <c:pt idx="13">
                  <c:v>17.3</c:v>
                </c:pt>
                <c:pt idx="14">
                  <c:v>16.8</c:v>
                </c:pt>
                <c:pt idx="15">
                  <c:v>18.4</c:v>
                </c:pt>
                <c:pt idx="16">
                  <c:v>18.0</c:v>
                </c:pt>
                <c:pt idx="17">
                  <c:v>17.9</c:v>
                </c:pt>
                <c:pt idx="18">
                  <c:v>17.7</c:v>
                </c:pt>
                <c:pt idx="19">
                  <c:v>17.6</c:v>
                </c:pt>
                <c:pt idx="20">
                  <c:v>17.5</c:v>
                </c:pt>
                <c:pt idx="21">
                  <c:v>17.37998843262001</c:v>
                </c:pt>
                <c:pt idx="22">
                  <c:v>17.26055685271445</c:v>
                </c:pt>
                <c:pt idx="23">
                  <c:v>17.13181228993886</c:v>
                </c:pt>
                <c:pt idx="24">
                  <c:v>17.20079362410465</c:v>
                </c:pt>
                <c:pt idx="25">
                  <c:v>17.16395734049462</c:v>
                </c:pt>
                <c:pt idx="26">
                  <c:v>17.34473057779701</c:v>
                </c:pt>
                <c:pt idx="27">
                  <c:v>17.43653766125676</c:v>
                </c:pt>
                <c:pt idx="28">
                  <c:v>17.5511192536905</c:v>
                </c:pt>
                <c:pt idx="29">
                  <c:v>17.92</c:v>
                </c:pt>
                <c:pt idx="30">
                  <c:v>18.96</c:v>
                </c:pt>
                <c:pt idx="31">
                  <c:v>19.39</c:v>
                </c:pt>
                <c:pt idx="32">
                  <c:v>20.16</c:v>
                </c:pt>
                <c:pt idx="33">
                  <c:v>21.13</c:v>
                </c:pt>
                <c:pt idx="34">
                  <c:v>21.62</c:v>
                </c:pt>
                <c:pt idx="35">
                  <c:v>23.01</c:v>
                </c:pt>
                <c:pt idx="36">
                  <c:v>23.71</c:v>
                </c:pt>
                <c:pt idx="37">
                  <c:v>24.52</c:v>
                </c:pt>
                <c:pt idx="38">
                  <c:v>25.32</c:v>
                </c:pt>
                <c:pt idx="39">
                  <c:v>25.81</c:v>
                </c:pt>
                <c:pt idx="40">
                  <c:v>26.21</c:v>
                </c:pt>
                <c:pt idx="41">
                  <c:v>26.41</c:v>
                </c:pt>
                <c:pt idx="42">
                  <c:v>26.94</c:v>
                </c:pt>
                <c:pt idx="43">
                  <c:v>27.46</c:v>
                </c:pt>
                <c:pt idx="44">
                  <c:v>27.99</c:v>
                </c:pt>
                <c:pt idx="45">
                  <c:v>28.51</c:v>
                </c:pt>
                <c:pt idx="46">
                  <c:v>29.04</c:v>
                </c:pt>
                <c:pt idx="47">
                  <c:v>30.48</c:v>
                </c:pt>
                <c:pt idx="48">
                  <c:v>31.91</c:v>
                </c:pt>
                <c:pt idx="49">
                  <c:v>33.35</c:v>
                </c:pt>
                <c:pt idx="50">
                  <c:v>34.78</c:v>
                </c:pt>
                <c:pt idx="51">
                  <c:v>36.22</c:v>
                </c:pt>
                <c:pt idx="52">
                  <c:v>37.66</c:v>
                </c:pt>
                <c:pt idx="53">
                  <c:v>39.09</c:v>
                </c:pt>
                <c:pt idx="54">
                  <c:v>40.53</c:v>
                </c:pt>
                <c:pt idx="55">
                  <c:v>41.76</c:v>
                </c:pt>
                <c:pt idx="56">
                  <c:v>42.99</c:v>
                </c:pt>
                <c:pt idx="57">
                  <c:v>44.34</c:v>
                </c:pt>
                <c:pt idx="58">
                  <c:v>45.89</c:v>
                </c:pt>
                <c:pt idx="59">
                  <c:v>46.99</c:v>
                </c:pt>
                <c:pt idx="60">
                  <c:v>48.34</c:v>
                </c:pt>
                <c:pt idx="61">
                  <c:v>49.95</c:v>
                </c:pt>
                <c:pt idx="62">
                  <c:v>51.27</c:v>
                </c:pt>
                <c:pt idx="63">
                  <c:v>52.57</c:v>
                </c:pt>
                <c:pt idx="64">
                  <c:v>53.73</c:v>
                </c:pt>
                <c:pt idx="65">
                  <c:v>54.77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92-4FA8-A51C-9EE84A87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567848"/>
        <c:axId val="-2144227032"/>
      </c:lineChart>
      <c:catAx>
        <c:axId val="-209556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44227032"/>
        <c:crosses val="autoZero"/>
        <c:auto val="1"/>
        <c:lblAlgn val="ctr"/>
        <c:lblOffset val="100"/>
        <c:noMultiLvlLbl val="0"/>
      </c:catAx>
      <c:valAx>
        <c:axId val="-21442270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556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100">
                <a:solidFill>
                  <a:sysClr val="windowText" lastClr="000000"/>
                </a:solidFill>
              </a:rPr>
              <a:t>改革开放以来全国国内生产总值构成 </a:t>
            </a:r>
            <a:r>
              <a:rPr lang="en-US" altLang="zh-CN" sz="1100">
                <a:solidFill>
                  <a:sysClr val="windowText" lastClr="000000"/>
                </a:solidFill>
              </a:rPr>
              <a:t>1978-2014 </a:t>
            </a:r>
            <a:r>
              <a:rPr lang="en-US" altLang="zh-CN" sz="1100" baseline="0">
                <a:solidFill>
                  <a:sysClr val="windowText" lastClr="000000"/>
                </a:solidFill>
              </a:rPr>
              <a:t> %</a:t>
            </a:r>
            <a:endParaRPr lang="zh-CN" altLang="en-US" sz="110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第一产业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Sheet1!$A$3:$A$39</c:f>
              <c:numCache>
                <c:formatCode>General</c:formatCode>
                <c:ptCount val="37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</c:numCache>
            </c:numRef>
          </c:cat>
          <c:val>
            <c:numRef>
              <c:f>Sheet1!$B$3:$B$39</c:f>
              <c:numCache>
                <c:formatCode>General</c:formatCode>
                <c:ptCount val="37"/>
                <c:pt idx="0">
                  <c:v>27.9</c:v>
                </c:pt>
                <c:pt idx="1">
                  <c:v>30.9</c:v>
                </c:pt>
                <c:pt idx="2">
                  <c:v>29.9</c:v>
                </c:pt>
                <c:pt idx="3">
                  <c:v>31.6</c:v>
                </c:pt>
                <c:pt idx="4">
                  <c:v>33.0</c:v>
                </c:pt>
                <c:pt idx="5">
                  <c:v>32.8</c:v>
                </c:pt>
                <c:pt idx="6">
                  <c:v>31.8</c:v>
                </c:pt>
                <c:pt idx="7">
                  <c:v>28.1</c:v>
                </c:pt>
                <c:pt idx="8">
                  <c:v>26.8</c:v>
                </c:pt>
                <c:pt idx="9">
                  <c:v>26.5</c:v>
                </c:pt>
                <c:pt idx="10">
                  <c:v>25.4</c:v>
                </c:pt>
                <c:pt idx="11">
                  <c:v>24.7</c:v>
                </c:pt>
                <c:pt idx="12">
                  <c:v>26.7</c:v>
                </c:pt>
                <c:pt idx="13">
                  <c:v>24.2</c:v>
                </c:pt>
                <c:pt idx="14">
                  <c:v>21.4</c:v>
                </c:pt>
                <c:pt idx="15">
                  <c:v>19.4</c:v>
                </c:pt>
                <c:pt idx="16">
                  <c:v>19.5</c:v>
                </c:pt>
                <c:pt idx="17">
                  <c:v>19.7</c:v>
                </c:pt>
                <c:pt idx="18">
                  <c:v>19.4</c:v>
                </c:pt>
                <c:pt idx="19">
                  <c:v>18.0</c:v>
                </c:pt>
                <c:pt idx="20">
                  <c:v>17.2</c:v>
                </c:pt>
                <c:pt idx="21">
                  <c:v>16.1</c:v>
                </c:pt>
                <c:pt idx="22">
                  <c:v>14.7</c:v>
                </c:pt>
                <c:pt idx="23">
                  <c:v>14.1</c:v>
                </c:pt>
                <c:pt idx="24">
                  <c:v>13.4</c:v>
                </c:pt>
                <c:pt idx="25">
                  <c:v>12.4</c:v>
                </c:pt>
                <c:pt idx="26">
                  <c:v>13.0</c:v>
                </c:pt>
                <c:pt idx="27">
                  <c:v>11.7</c:v>
                </c:pt>
                <c:pt idx="28">
                  <c:v>10.7</c:v>
                </c:pt>
                <c:pt idx="29">
                  <c:v>10.4</c:v>
                </c:pt>
                <c:pt idx="30">
                  <c:v>10.3</c:v>
                </c:pt>
                <c:pt idx="31">
                  <c:v>9.9</c:v>
                </c:pt>
                <c:pt idx="32">
                  <c:v>9.6</c:v>
                </c:pt>
                <c:pt idx="33">
                  <c:v>9.5</c:v>
                </c:pt>
                <c:pt idx="34">
                  <c:v>9.5</c:v>
                </c:pt>
                <c:pt idx="35">
                  <c:v>9.4</c:v>
                </c:pt>
                <c:pt idx="36">
                  <c:v>9.200000000000001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0D-4FC8-AD82-FD7DD8E290C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第二产业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Sheet1!$A$3:$A$39</c:f>
              <c:numCache>
                <c:formatCode>General</c:formatCode>
                <c:ptCount val="37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</c:numCache>
            </c:numRef>
          </c:cat>
          <c:val>
            <c:numRef>
              <c:f>Sheet1!$C$3:$C$39</c:f>
              <c:numCache>
                <c:formatCode>General</c:formatCode>
                <c:ptCount val="37"/>
                <c:pt idx="0">
                  <c:v>47.6</c:v>
                </c:pt>
                <c:pt idx="1">
                  <c:v>46.8</c:v>
                </c:pt>
                <c:pt idx="2">
                  <c:v>47.9</c:v>
                </c:pt>
                <c:pt idx="3">
                  <c:v>45.8</c:v>
                </c:pt>
                <c:pt idx="4">
                  <c:v>44.5</c:v>
                </c:pt>
                <c:pt idx="5">
                  <c:v>44.1</c:v>
                </c:pt>
                <c:pt idx="6">
                  <c:v>42.8</c:v>
                </c:pt>
                <c:pt idx="7">
                  <c:v>42.6</c:v>
                </c:pt>
                <c:pt idx="8">
                  <c:v>43.4</c:v>
                </c:pt>
                <c:pt idx="9">
                  <c:v>43.2</c:v>
                </c:pt>
                <c:pt idx="10">
                  <c:v>43.4</c:v>
                </c:pt>
                <c:pt idx="11">
                  <c:v>42.4</c:v>
                </c:pt>
                <c:pt idx="12">
                  <c:v>40.9</c:v>
                </c:pt>
                <c:pt idx="13">
                  <c:v>41.4</c:v>
                </c:pt>
                <c:pt idx="14">
                  <c:v>43.0</c:v>
                </c:pt>
                <c:pt idx="15">
                  <c:v>46.1</c:v>
                </c:pt>
                <c:pt idx="16">
                  <c:v>46.1</c:v>
                </c:pt>
                <c:pt idx="17">
                  <c:v>46.7</c:v>
                </c:pt>
                <c:pt idx="18">
                  <c:v>47.0</c:v>
                </c:pt>
                <c:pt idx="19">
                  <c:v>47.0</c:v>
                </c:pt>
                <c:pt idx="20">
                  <c:v>45.7</c:v>
                </c:pt>
                <c:pt idx="21">
                  <c:v>45.3</c:v>
                </c:pt>
                <c:pt idx="22">
                  <c:v>45.4</c:v>
                </c:pt>
                <c:pt idx="23">
                  <c:v>44.7</c:v>
                </c:pt>
                <c:pt idx="24">
                  <c:v>44.3</c:v>
                </c:pt>
                <c:pt idx="25">
                  <c:v>45.5</c:v>
                </c:pt>
                <c:pt idx="26">
                  <c:v>45.8</c:v>
                </c:pt>
                <c:pt idx="27">
                  <c:v>46.9</c:v>
                </c:pt>
                <c:pt idx="28">
                  <c:v>47.4</c:v>
                </c:pt>
                <c:pt idx="29">
                  <c:v>46.7</c:v>
                </c:pt>
                <c:pt idx="30">
                  <c:v>46.8</c:v>
                </c:pt>
                <c:pt idx="31">
                  <c:v>45.7</c:v>
                </c:pt>
                <c:pt idx="32">
                  <c:v>46.2</c:v>
                </c:pt>
                <c:pt idx="33">
                  <c:v>46.1</c:v>
                </c:pt>
                <c:pt idx="34">
                  <c:v>45.0</c:v>
                </c:pt>
                <c:pt idx="35">
                  <c:v>43.7</c:v>
                </c:pt>
                <c:pt idx="36">
                  <c:v>42.7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0D-4FC8-AD82-FD7DD8E290C4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第三产业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Sheet1!$A$3:$A$39</c:f>
              <c:numCache>
                <c:formatCode>General</c:formatCode>
                <c:ptCount val="37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</c:numCache>
            </c:numRef>
          </c:cat>
          <c:val>
            <c:numRef>
              <c:f>Sheet1!$D$3:$D$39</c:f>
              <c:numCache>
                <c:formatCode>General</c:formatCode>
                <c:ptCount val="37"/>
                <c:pt idx="0">
                  <c:v>24.5</c:v>
                </c:pt>
                <c:pt idx="1">
                  <c:v>22.3</c:v>
                </c:pt>
                <c:pt idx="2">
                  <c:v>22.2</c:v>
                </c:pt>
                <c:pt idx="3">
                  <c:v>22.6</c:v>
                </c:pt>
                <c:pt idx="4">
                  <c:v>22.5</c:v>
                </c:pt>
                <c:pt idx="5">
                  <c:v>23.1</c:v>
                </c:pt>
                <c:pt idx="6">
                  <c:v>25.5</c:v>
                </c:pt>
                <c:pt idx="7">
                  <c:v>29.3</c:v>
                </c:pt>
                <c:pt idx="8">
                  <c:v>29.8</c:v>
                </c:pt>
                <c:pt idx="9">
                  <c:v>30.3</c:v>
                </c:pt>
                <c:pt idx="10">
                  <c:v>31.2</c:v>
                </c:pt>
                <c:pt idx="11">
                  <c:v>32.9</c:v>
                </c:pt>
                <c:pt idx="12">
                  <c:v>32.4</c:v>
                </c:pt>
                <c:pt idx="13">
                  <c:v>34.5</c:v>
                </c:pt>
                <c:pt idx="14">
                  <c:v>35.6</c:v>
                </c:pt>
                <c:pt idx="15">
                  <c:v>34.5</c:v>
                </c:pt>
                <c:pt idx="16">
                  <c:v>34.4</c:v>
                </c:pt>
                <c:pt idx="17">
                  <c:v>33.7</c:v>
                </c:pt>
                <c:pt idx="18">
                  <c:v>33.6</c:v>
                </c:pt>
                <c:pt idx="19">
                  <c:v>35.0</c:v>
                </c:pt>
                <c:pt idx="20">
                  <c:v>37.1</c:v>
                </c:pt>
                <c:pt idx="21">
                  <c:v>38.6</c:v>
                </c:pt>
                <c:pt idx="22">
                  <c:v>39.8</c:v>
                </c:pt>
                <c:pt idx="23">
                  <c:v>41.3</c:v>
                </c:pt>
                <c:pt idx="24">
                  <c:v>42.3</c:v>
                </c:pt>
                <c:pt idx="25">
                  <c:v>42.1</c:v>
                </c:pt>
                <c:pt idx="26">
                  <c:v>41.2</c:v>
                </c:pt>
                <c:pt idx="27">
                  <c:v>41.4</c:v>
                </c:pt>
                <c:pt idx="28">
                  <c:v>41.9</c:v>
                </c:pt>
                <c:pt idx="29">
                  <c:v>42.9</c:v>
                </c:pt>
                <c:pt idx="30">
                  <c:v>42.9</c:v>
                </c:pt>
                <c:pt idx="31">
                  <c:v>44.4</c:v>
                </c:pt>
                <c:pt idx="32">
                  <c:v>44.2</c:v>
                </c:pt>
                <c:pt idx="33">
                  <c:v>44.3</c:v>
                </c:pt>
                <c:pt idx="34">
                  <c:v>45.5</c:v>
                </c:pt>
                <c:pt idx="35">
                  <c:v>46.9</c:v>
                </c:pt>
                <c:pt idx="36">
                  <c:v>48.1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40D-4FC8-AD82-FD7DD8E29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441768"/>
        <c:axId val="-2096204424"/>
      </c:lineChart>
      <c:catAx>
        <c:axId val="-212544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204424"/>
        <c:crosses val="autoZero"/>
        <c:auto val="1"/>
        <c:lblAlgn val="ctr"/>
        <c:lblOffset val="100"/>
        <c:noMultiLvlLbl val="0"/>
      </c:catAx>
      <c:valAx>
        <c:axId val="-209620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2544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b="0">
                <a:solidFill>
                  <a:sysClr val="windowText" lastClr="000000"/>
                </a:solidFill>
              </a:rPr>
              <a:t>改革开放以来全国按三次产业分就业人数比重：</a:t>
            </a:r>
            <a:r>
              <a:rPr lang="en-US" altLang="zh-CN" sz="1200" b="0">
                <a:solidFill>
                  <a:sysClr val="windowText" lastClr="000000"/>
                </a:solidFill>
              </a:rPr>
              <a:t>1978-2014 %</a:t>
            </a:r>
            <a:endParaRPr lang="zh-CN" altLang="en-US" sz="1200" b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第一产业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Sheet2!$A$3:$A$39</c:f>
              <c:numCache>
                <c:formatCode>0</c:formatCode>
                <c:ptCount val="37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</c:numCache>
            </c:numRef>
          </c:cat>
          <c:val>
            <c:numRef>
              <c:f>Sheet2!$B$3:$B$39</c:f>
              <c:numCache>
                <c:formatCode>0.0</c:formatCode>
                <c:ptCount val="37"/>
                <c:pt idx="0">
                  <c:v>70.5</c:v>
                </c:pt>
                <c:pt idx="1">
                  <c:v>69.8</c:v>
                </c:pt>
                <c:pt idx="2">
                  <c:v>68.7</c:v>
                </c:pt>
                <c:pt idx="3">
                  <c:v>68.1</c:v>
                </c:pt>
                <c:pt idx="4">
                  <c:v>68.1</c:v>
                </c:pt>
                <c:pt idx="5">
                  <c:v>67.1</c:v>
                </c:pt>
                <c:pt idx="6">
                  <c:v>64.0</c:v>
                </c:pt>
                <c:pt idx="7">
                  <c:v>62.4</c:v>
                </c:pt>
                <c:pt idx="8">
                  <c:v>60.9</c:v>
                </c:pt>
                <c:pt idx="9">
                  <c:v>60.0</c:v>
                </c:pt>
                <c:pt idx="10">
                  <c:v>59.3</c:v>
                </c:pt>
                <c:pt idx="11">
                  <c:v>60.1</c:v>
                </c:pt>
                <c:pt idx="12">
                  <c:v>60.1</c:v>
                </c:pt>
                <c:pt idx="13">
                  <c:v>59.7</c:v>
                </c:pt>
                <c:pt idx="14">
                  <c:v>58.5</c:v>
                </c:pt>
                <c:pt idx="15">
                  <c:v>56.4</c:v>
                </c:pt>
                <c:pt idx="16">
                  <c:v>54.3</c:v>
                </c:pt>
                <c:pt idx="17">
                  <c:v>52.2</c:v>
                </c:pt>
                <c:pt idx="18">
                  <c:v>50.5</c:v>
                </c:pt>
                <c:pt idx="19">
                  <c:v>49.9</c:v>
                </c:pt>
                <c:pt idx="20">
                  <c:v>49.8</c:v>
                </c:pt>
                <c:pt idx="21">
                  <c:v>50.1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49.1</c:v>
                </c:pt>
                <c:pt idx="26">
                  <c:v>46.9</c:v>
                </c:pt>
                <c:pt idx="27">
                  <c:v>44.8</c:v>
                </c:pt>
                <c:pt idx="28">
                  <c:v>42.6</c:v>
                </c:pt>
                <c:pt idx="29">
                  <c:v>40.8</c:v>
                </c:pt>
                <c:pt idx="30">
                  <c:v>39.6</c:v>
                </c:pt>
                <c:pt idx="31">
                  <c:v>38.1</c:v>
                </c:pt>
                <c:pt idx="32">
                  <c:v>36.7</c:v>
                </c:pt>
                <c:pt idx="33">
                  <c:v>34.8</c:v>
                </c:pt>
                <c:pt idx="34">
                  <c:v>33.6</c:v>
                </c:pt>
                <c:pt idx="35">
                  <c:v>31.4</c:v>
                </c:pt>
                <c:pt idx="36">
                  <c:v>29.5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74-473B-9DF9-35181B997694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第二产业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Sheet2!$A$3:$A$39</c:f>
              <c:numCache>
                <c:formatCode>0</c:formatCode>
                <c:ptCount val="37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</c:numCache>
            </c:numRef>
          </c:cat>
          <c:val>
            <c:numRef>
              <c:f>Sheet2!$C$3:$C$39</c:f>
              <c:numCache>
                <c:formatCode>0.0</c:formatCode>
                <c:ptCount val="37"/>
                <c:pt idx="0">
                  <c:v>17.3</c:v>
                </c:pt>
                <c:pt idx="1">
                  <c:v>17.6</c:v>
                </c:pt>
                <c:pt idx="2">
                  <c:v>18.2</c:v>
                </c:pt>
                <c:pt idx="3">
                  <c:v>18.3</c:v>
                </c:pt>
                <c:pt idx="4">
                  <c:v>18.4</c:v>
                </c:pt>
                <c:pt idx="5">
                  <c:v>18.7</c:v>
                </c:pt>
                <c:pt idx="6">
                  <c:v>19.9</c:v>
                </c:pt>
                <c:pt idx="7">
                  <c:v>20.8</c:v>
                </c:pt>
                <c:pt idx="8">
                  <c:v>21.9</c:v>
                </c:pt>
                <c:pt idx="9">
                  <c:v>22.2</c:v>
                </c:pt>
                <c:pt idx="10">
                  <c:v>22.4</c:v>
                </c:pt>
                <c:pt idx="11">
                  <c:v>21.6</c:v>
                </c:pt>
                <c:pt idx="12">
                  <c:v>21.4</c:v>
                </c:pt>
                <c:pt idx="13">
                  <c:v>21.4</c:v>
                </c:pt>
                <c:pt idx="14">
                  <c:v>21.7</c:v>
                </c:pt>
                <c:pt idx="15">
                  <c:v>22.4</c:v>
                </c:pt>
                <c:pt idx="16">
                  <c:v>22.7</c:v>
                </c:pt>
                <c:pt idx="17">
                  <c:v>23.0</c:v>
                </c:pt>
                <c:pt idx="18">
                  <c:v>23.5</c:v>
                </c:pt>
                <c:pt idx="19">
                  <c:v>23.7</c:v>
                </c:pt>
                <c:pt idx="20">
                  <c:v>23.5</c:v>
                </c:pt>
                <c:pt idx="21">
                  <c:v>23.0</c:v>
                </c:pt>
                <c:pt idx="22">
                  <c:v>22.5</c:v>
                </c:pt>
                <c:pt idx="23">
                  <c:v>22.3</c:v>
                </c:pt>
                <c:pt idx="24">
                  <c:v>21.4</c:v>
                </c:pt>
                <c:pt idx="25">
                  <c:v>21.6</c:v>
                </c:pt>
                <c:pt idx="26">
                  <c:v>22.5</c:v>
                </c:pt>
                <c:pt idx="27">
                  <c:v>23.8</c:v>
                </c:pt>
                <c:pt idx="28">
                  <c:v>25.2</c:v>
                </c:pt>
                <c:pt idx="29">
                  <c:v>26.8</c:v>
                </c:pt>
                <c:pt idx="30">
                  <c:v>27.2</c:v>
                </c:pt>
                <c:pt idx="31">
                  <c:v>27.8</c:v>
                </c:pt>
                <c:pt idx="32">
                  <c:v>28.7</c:v>
                </c:pt>
                <c:pt idx="33">
                  <c:v>29.5</c:v>
                </c:pt>
                <c:pt idx="34">
                  <c:v>30.3</c:v>
                </c:pt>
                <c:pt idx="35">
                  <c:v>30.1</c:v>
                </c:pt>
                <c:pt idx="36">
                  <c:v>29.9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74-473B-9DF9-35181B997694}"/>
            </c:ext>
          </c:extLst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第三产业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Sheet2!$A$3:$A$39</c:f>
              <c:numCache>
                <c:formatCode>0</c:formatCode>
                <c:ptCount val="37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</c:numCache>
            </c:numRef>
          </c:cat>
          <c:val>
            <c:numRef>
              <c:f>Sheet2!$D$3:$D$39</c:f>
              <c:numCache>
                <c:formatCode>0.0</c:formatCode>
                <c:ptCount val="37"/>
                <c:pt idx="0">
                  <c:v>12.2</c:v>
                </c:pt>
                <c:pt idx="1">
                  <c:v>12.6</c:v>
                </c:pt>
                <c:pt idx="2">
                  <c:v>13.1</c:v>
                </c:pt>
                <c:pt idx="3">
                  <c:v>13.6</c:v>
                </c:pt>
                <c:pt idx="4">
                  <c:v>13.5</c:v>
                </c:pt>
                <c:pt idx="5">
                  <c:v>14.2</c:v>
                </c:pt>
                <c:pt idx="6">
                  <c:v>16.1</c:v>
                </c:pt>
                <c:pt idx="7">
                  <c:v>16.8</c:v>
                </c:pt>
                <c:pt idx="8">
                  <c:v>17.2</c:v>
                </c:pt>
                <c:pt idx="9">
                  <c:v>17.8</c:v>
                </c:pt>
                <c:pt idx="10">
                  <c:v>18.3</c:v>
                </c:pt>
                <c:pt idx="11">
                  <c:v>18.3</c:v>
                </c:pt>
                <c:pt idx="12">
                  <c:v>18.5</c:v>
                </c:pt>
                <c:pt idx="13">
                  <c:v>18.9</c:v>
                </c:pt>
                <c:pt idx="14">
                  <c:v>19.8</c:v>
                </c:pt>
                <c:pt idx="15">
                  <c:v>21.2</c:v>
                </c:pt>
                <c:pt idx="16">
                  <c:v>23.0</c:v>
                </c:pt>
                <c:pt idx="17">
                  <c:v>24.8</c:v>
                </c:pt>
                <c:pt idx="18">
                  <c:v>26.0</c:v>
                </c:pt>
                <c:pt idx="19">
                  <c:v>26.4</c:v>
                </c:pt>
                <c:pt idx="20">
                  <c:v>26.7</c:v>
                </c:pt>
                <c:pt idx="21">
                  <c:v>26.9</c:v>
                </c:pt>
                <c:pt idx="22">
                  <c:v>27.5</c:v>
                </c:pt>
                <c:pt idx="23">
                  <c:v>27.7</c:v>
                </c:pt>
                <c:pt idx="24">
                  <c:v>28.6</c:v>
                </c:pt>
                <c:pt idx="25">
                  <c:v>29.3</c:v>
                </c:pt>
                <c:pt idx="26">
                  <c:v>30.6</c:v>
                </c:pt>
                <c:pt idx="27">
                  <c:v>31.4</c:v>
                </c:pt>
                <c:pt idx="28">
                  <c:v>32.2</c:v>
                </c:pt>
                <c:pt idx="29">
                  <c:v>32.4</c:v>
                </c:pt>
                <c:pt idx="30">
                  <c:v>33.2</c:v>
                </c:pt>
                <c:pt idx="31">
                  <c:v>34.1</c:v>
                </c:pt>
                <c:pt idx="32">
                  <c:v>34.6</c:v>
                </c:pt>
                <c:pt idx="33">
                  <c:v>35.7</c:v>
                </c:pt>
                <c:pt idx="34">
                  <c:v>36.1</c:v>
                </c:pt>
                <c:pt idx="35">
                  <c:v>38.5</c:v>
                </c:pt>
                <c:pt idx="36">
                  <c:v>40.6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74-473B-9DF9-35181B997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950808"/>
        <c:axId val="-2094625800"/>
      </c:lineChart>
      <c:catAx>
        <c:axId val="-2094950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4625800"/>
        <c:crosses val="autoZero"/>
        <c:auto val="1"/>
        <c:lblAlgn val="ctr"/>
        <c:lblOffset val="100"/>
        <c:noMultiLvlLbl val="0"/>
      </c:catAx>
      <c:valAx>
        <c:axId val="-209462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495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26A07-1947-44B8-A3BD-11814AD40641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794EB636-3D42-4E1F-98E8-EC46CCEAF4D8}">
      <dgm:prSet custT="1"/>
      <dgm:spPr/>
      <dgm:t>
        <a:bodyPr/>
        <a:lstStyle/>
        <a:p>
          <a:pPr algn="ctr" rtl="0"/>
          <a:r>
            <a:rPr lang="en-US" altLang="zh-CN" sz="3600" dirty="0" smtClean="0">
              <a:latin typeface="黑体" pitchFamily="49" charset="-122"/>
              <a:ea typeface="黑体" pitchFamily="49" charset="-122"/>
            </a:rPr>
            <a:t>7</a:t>
          </a:r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、</a:t>
          </a:r>
          <a:r>
            <a:rPr lang="zh-CN" sz="3600" dirty="0" smtClean="0">
              <a:latin typeface="黑体" pitchFamily="49" charset="-122"/>
              <a:ea typeface="黑体" pitchFamily="49" charset="-122"/>
            </a:rPr>
            <a:t>农地经营主体发生变化</a:t>
          </a:r>
          <a:endParaRPr lang="en-US" sz="3600" dirty="0">
            <a:latin typeface="黑体" pitchFamily="49" charset="-122"/>
            <a:ea typeface="黑体" pitchFamily="49" charset="-122"/>
          </a:endParaRPr>
        </a:p>
      </dgm:t>
    </dgm:pt>
    <dgm:pt modelId="{94B78D2C-AF09-4273-B62D-EDD4FE441CFF}" type="parTrans" cxnId="{63A89C49-70A3-4675-B860-44EEADC22260}">
      <dgm:prSet/>
      <dgm:spPr/>
      <dgm:t>
        <a:bodyPr/>
        <a:lstStyle/>
        <a:p>
          <a:endParaRPr lang="zh-CN" altLang="en-US"/>
        </a:p>
      </dgm:t>
    </dgm:pt>
    <dgm:pt modelId="{A150FB71-3204-4B35-9B99-331F17D5CF05}" type="sibTrans" cxnId="{63A89C49-70A3-4675-B860-44EEADC22260}">
      <dgm:prSet/>
      <dgm:spPr/>
      <dgm:t>
        <a:bodyPr/>
        <a:lstStyle/>
        <a:p>
          <a:endParaRPr lang="zh-CN" altLang="en-US"/>
        </a:p>
      </dgm:t>
    </dgm:pt>
    <dgm:pt modelId="{C12ED5FA-278C-4391-9B5E-537442D277F1}" type="pres">
      <dgm:prSet presAssocID="{52126A07-1947-44B8-A3BD-11814AD406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A4AC64-4F65-42AB-83B6-10E72A1AB6B0}" type="pres">
      <dgm:prSet presAssocID="{794EB636-3D42-4E1F-98E8-EC46CCEAF4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783D73-9C9D-3140-9960-1C6C260A126B}" type="presOf" srcId="{794EB636-3D42-4E1F-98E8-EC46CCEAF4D8}" destId="{A0A4AC64-4F65-42AB-83B6-10E72A1AB6B0}" srcOrd="0" destOrd="0" presId="urn:microsoft.com/office/officeart/2005/8/layout/vList2"/>
    <dgm:cxn modelId="{54161BD8-92A6-9E4F-8551-3FDAD94BC23C}" type="presOf" srcId="{52126A07-1947-44B8-A3BD-11814AD40641}" destId="{C12ED5FA-278C-4391-9B5E-537442D277F1}" srcOrd="0" destOrd="0" presId="urn:microsoft.com/office/officeart/2005/8/layout/vList2"/>
    <dgm:cxn modelId="{63A89C49-70A3-4675-B860-44EEADC22260}" srcId="{52126A07-1947-44B8-A3BD-11814AD40641}" destId="{794EB636-3D42-4E1F-98E8-EC46CCEAF4D8}" srcOrd="0" destOrd="0" parTransId="{94B78D2C-AF09-4273-B62D-EDD4FE441CFF}" sibTransId="{A150FB71-3204-4B35-9B99-331F17D5CF05}"/>
    <dgm:cxn modelId="{DFC3EB8E-0E05-874C-B720-BB67126E7D77}" type="presParOf" srcId="{C12ED5FA-278C-4391-9B5E-537442D277F1}" destId="{A0A4AC64-4F65-42AB-83B6-10E72A1AB6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AC64-4F65-42AB-83B6-10E72A1AB6B0}">
      <dsp:nvSpPr>
        <dsp:cNvPr id="0" name=""/>
        <dsp:cNvSpPr/>
      </dsp:nvSpPr>
      <dsp:spPr>
        <a:xfrm>
          <a:off x="0" y="3336"/>
          <a:ext cx="6725265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>
              <a:latin typeface="黑体" pitchFamily="49" charset="-122"/>
              <a:ea typeface="黑体" pitchFamily="49" charset="-122"/>
            </a:rPr>
            <a:t>7</a:t>
          </a: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、</a:t>
          </a:r>
          <a:r>
            <a:rPr lang="zh-CN" sz="3600" kern="1200" dirty="0" smtClean="0">
              <a:latin typeface="黑体" pitchFamily="49" charset="-122"/>
              <a:ea typeface="黑体" pitchFamily="49" charset="-122"/>
            </a:rPr>
            <a:t>农地经营主体发生变化</a:t>
          </a:r>
          <a:endParaRPr 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43864" y="47200"/>
        <a:ext cx="6637537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E7D2-08B3-0749-BC73-1BBF3EB735BA}" type="datetimeFigureOut">
              <a:rPr lang="en-US" smtClean="0"/>
              <a:pPr/>
              <a:t>25/7/16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D4206-AF99-734C-BEF2-6C07E9D4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6C78-D768-4B7E-91D5-07DEC70138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709F10-114F-4EF5-BBF4-532345714E91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BF4F-E6E0-4FCB-9F44-C7C14AB3690E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5D2E34-363A-4F40-AFA0-60CE6F1E2437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60" y="228600"/>
            <a:ext cx="8574740" cy="578224"/>
          </a:xfrm>
        </p:spPr>
        <p:txBody>
          <a:bodyPr>
            <a:normAutofit/>
          </a:bodyPr>
          <a:lstStyle>
            <a:lvl1pPr>
              <a:defRPr sz="3600"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3730-94FE-45AB-B236-B85CCE45BF87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8260" y="1452282"/>
            <a:ext cx="8577788" cy="464371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新宋体" pitchFamily="49" charset="-122"/>
                <a:ea typeface="新宋体" pitchFamily="49" charset="-122"/>
              </a:defRPr>
            </a:lvl1pPr>
            <a:lvl2pPr>
              <a:lnSpc>
                <a:spcPct val="150000"/>
              </a:lnSpc>
              <a:defRPr>
                <a:latin typeface="新宋体" pitchFamily="49" charset="-122"/>
                <a:ea typeface="新宋体" pitchFamily="49" charset="-122"/>
              </a:defRPr>
            </a:lvl2pPr>
            <a:lvl3pPr>
              <a:lnSpc>
                <a:spcPct val="150000"/>
              </a:lnSpc>
              <a:defRPr>
                <a:latin typeface="新宋体" pitchFamily="49" charset="-122"/>
                <a:ea typeface="新宋体" pitchFamily="49" charset="-122"/>
              </a:defRPr>
            </a:lvl3pPr>
            <a:lvl4pPr>
              <a:lnSpc>
                <a:spcPct val="150000"/>
              </a:lnSpc>
              <a:defRPr>
                <a:latin typeface="新宋体" pitchFamily="49" charset="-122"/>
                <a:ea typeface="新宋体" pitchFamily="49" charset="-122"/>
              </a:defRPr>
            </a:lvl4pPr>
            <a:lvl5pPr>
              <a:lnSpc>
                <a:spcPct val="150000"/>
              </a:lnSpc>
              <a:defRPr>
                <a:latin typeface="新宋体" pitchFamily="49" charset="-122"/>
                <a:ea typeface="新宋体" pitchFamily="49" charset="-122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 smtClean="0"/>
          </a:p>
        </p:txBody>
      </p:sp>
      <p:sp>
        <p:nvSpPr>
          <p:cNvPr id="7" name="Rectangle 6"/>
          <p:cNvSpPr/>
          <p:nvPr/>
        </p:nvSpPr>
        <p:spPr bwMode="white">
          <a:xfrm>
            <a:off x="0" y="206188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501149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254149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4149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701A-E9F0-4BE0-8A75-F23CB955F60C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613208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328C9B-F8E9-4499-A74A-5F0AFCC48E1F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443AE8-1B17-415C-A566-7CE35D1BBB8F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C699-C3C2-4D97-B7B1-F2B71C9B496F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95B5-E5F1-4C24-8FCD-EB12ECEBD0FA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C807-76D2-4A28-8EDB-BC4C47EF7709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71196B3-25C7-4D37-AA85-90A19DBC7174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309283"/>
            <a:ext cx="8153400" cy="62752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EFBD04-D86A-4E2E-9382-02A668DF8685}" type="datetime1">
              <a:rPr lang="en-US" smtClean="0"/>
              <a:pPr/>
              <a:t>25/7/16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2466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02466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0328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B7B0A6-2DE2-4FEE-A9D7-70119A4AD7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161" y="3495367"/>
            <a:ext cx="7477433" cy="21237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王平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</a:br>
            <a:r>
              <a:rPr lang="zh-CN" altLang="en-US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中国经济体制改革杂志社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</a:b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</a:b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2016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年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7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月</a:t>
            </a:r>
            <a:r>
              <a:rPr lang="zh-CN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2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5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日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.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/>
                <a:ea typeface="Adobe 楷体 Std R"/>
                <a:cs typeface="Adobe 楷体 Std R"/>
              </a:rPr>
              <a:t> 香港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4712" y="1075765"/>
            <a:ext cx="7913882" cy="209513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4400" dirty="0" smtClean="0">
                <a:latin typeface="华文中宋" pitchFamily="2" charset="-122"/>
                <a:ea typeface="华文中宋" pitchFamily="2" charset="-122"/>
                <a:cs typeface="Adobe 黑体 Std R"/>
              </a:rPr>
              <a:t>中国农业的历史转型</a:t>
            </a:r>
          </a:p>
          <a:p>
            <a:pPr lvl="0" algn="ctr"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4400" dirty="0" smtClean="0">
                <a:latin typeface="华文中宋" pitchFamily="2" charset="-122"/>
                <a:ea typeface="华文中宋" pitchFamily="2" charset="-122"/>
                <a:cs typeface="Adobe 黑体 Std R"/>
              </a:rPr>
              <a:t>与土地集中</a:t>
            </a:r>
            <a:endParaRPr lang="en-US" altLang="zh-CN" sz="4400" dirty="0">
              <a:latin typeface="华文中宋" pitchFamily="2" charset="-122"/>
              <a:ea typeface="华文中宋" pitchFamily="2" charset="-122"/>
              <a:cs typeface="Adobe 黑体 Std 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10"/>
          <p:cNvGraphicFramePr/>
          <p:nvPr>
            <p:extLst>
              <p:ext uri="{D42A27DB-BD31-4B8C-83A1-F6EECF244321}">
                <p14:modId xmlns:p14="http://schemas.microsoft.com/office/powerpoint/2010/main" val="2208560431"/>
              </p:ext>
            </p:extLst>
          </p:nvPr>
        </p:nvGraphicFramePr>
        <p:xfrm>
          <a:off x="1183939" y="1738555"/>
          <a:ext cx="6827520" cy="451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34351" y="1075765"/>
            <a:ext cx="718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1978-2014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年，第一产业</a:t>
            </a:r>
            <a:r>
              <a:rPr lang="zh-CN" altLang="en-US" dirty="0">
                <a:latin typeface="Adobe 黑体 Std R"/>
                <a:ea typeface="Adobe 黑体 Std R"/>
                <a:cs typeface="Adobe 黑体 Std R"/>
              </a:rPr>
              <a:t>的就业人数比重从</a:t>
            </a:r>
            <a:r>
              <a:rPr lang="en-US" dirty="0">
                <a:latin typeface="Adobe 黑体 Std R"/>
                <a:ea typeface="Adobe 黑体 Std R"/>
                <a:cs typeface="Adobe 黑体 Std R"/>
              </a:rPr>
              <a:t>70.5%</a:t>
            </a:r>
            <a:r>
              <a:rPr lang="zh-CN" altLang="en-US" dirty="0">
                <a:latin typeface="Adobe 黑体 Std R"/>
                <a:ea typeface="Adobe 黑体 Std R"/>
                <a:cs typeface="Adobe 黑体 Std R"/>
              </a:rPr>
              <a:t>降低到</a:t>
            </a:r>
            <a:r>
              <a:rPr lang="en-US" dirty="0">
                <a:latin typeface="Adobe 黑体 Std R"/>
                <a:ea typeface="Adobe 黑体 Std R"/>
                <a:cs typeface="Adobe 黑体 Std R"/>
              </a:rPr>
              <a:t>29.5%</a:t>
            </a:r>
            <a:r>
              <a:rPr lang="zh-CN" altLang="en-US" dirty="0">
                <a:latin typeface="Adobe 黑体 Std R"/>
                <a:ea typeface="Adobe 黑体 Std R"/>
                <a:cs typeface="Adobe 黑体 Std R"/>
              </a:rPr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74088" cy="57785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2</a:t>
            </a:r>
            <a:r>
              <a:rPr lang="zh-TW" altLang="en-US" b="1" dirty="0"/>
              <a:t>、村庄变化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——</a:t>
            </a:r>
            <a:r>
              <a:rPr lang="zh-TW" altLang="en-US" dirty="0" smtClean="0"/>
              <a:t>行政村数量减少。</a:t>
            </a:r>
            <a:r>
              <a:rPr lang="en-US" altLang="zh-TW" dirty="0" smtClean="0"/>
              <a:t>1985</a:t>
            </a:r>
            <a:r>
              <a:rPr lang="zh-TW" altLang="en-US" dirty="0"/>
              <a:t>年时，全国行政村数量为</a:t>
            </a:r>
            <a:r>
              <a:rPr lang="en-US" altLang="zh-TW" dirty="0"/>
              <a:t>94.1</a:t>
            </a:r>
            <a:r>
              <a:rPr lang="zh-TW" altLang="en-US" dirty="0"/>
              <a:t>万个</a:t>
            </a:r>
            <a:r>
              <a:rPr lang="zh-TW" altLang="en-US" dirty="0" smtClean="0"/>
              <a:t>。</a:t>
            </a:r>
            <a:r>
              <a:rPr lang="en-US" altLang="zh-TW" dirty="0" smtClean="0"/>
              <a:t>2014</a:t>
            </a:r>
            <a:r>
              <a:rPr lang="zh-TW" altLang="en-US" dirty="0"/>
              <a:t>年时已经减少到</a:t>
            </a:r>
            <a:r>
              <a:rPr lang="en-US" altLang="zh-TW" dirty="0"/>
              <a:t>58.4</a:t>
            </a:r>
            <a:r>
              <a:rPr lang="zh-TW" altLang="en-US" dirty="0"/>
              <a:t>万</a:t>
            </a:r>
            <a:r>
              <a:rPr lang="zh-TW" altLang="en-US" dirty="0" smtClean="0"/>
              <a:t>个。在</a:t>
            </a:r>
            <a:r>
              <a:rPr lang="zh-TW" altLang="en-US" dirty="0"/>
              <a:t>不到</a:t>
            </a:r>
            <a:r>
              <a:rPr lang="en-US" altLang="zh-TW" dirty="0"/>
              <a:t>30</a:t>
            </a:r>
            <a:r>
              <a:rPr lang="zh-TW" altLang="en-US" dirty="0"/>
              <a:t>年的时间里，全国行政村数量减少了</a:t>
            </a:r>
            <a:r>
              <a:rPr lang="en-US" altLang="zh-TW" dirty="0"/>
              <a:t>35.7</a:t>
            </a:r>
            <a:r>
              <a:rPr lang="zh-TW" altLang="en-US" dirty="0"/>
              <a:t>万个，降幅达</a:t>
            </a:r>
            <a:r>
              <a:rPr lang="en-US" altLang="zh-TW" dirty="0"/>
              <a:t>35.5%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CN" dirty="0" smtClean="0"/>
              <a:t>——</a:t>
            </a:r>
            <a:r>
              <a:rPr lang="zh-TW" altLang="en-US" dirty="0" smtClean="0"/>
              <a:t>村民小组</a:t>
            </a:r>
            <a:r>
              <a:rPr lang="zh-TW" altLang="en-US" dirty="0"/>
              <a:t>数量大幅缩减</a:t>
            </a:r>
            <a:r>
              <a:rPr lang="zh-TW" altLang="en-US" dirty="0" smtClean="0"/>
              <a:t>。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年村民小组</a:t>
            </a:r>
            <a:r>
              <a:rPr lang="en-US" altLang="zh-TW" dirty="0"/>
              <a:t>535.8</a:t>
            </a:r>
            <a:r>
              <a:rPr lang="zh-TW" altLang="en-US" dirty="0"/>
              <a:t>万个</a:t>
            </a:r>
            <a:r>
              <a:rPr lang="zh-TW" altLang="en-US" dirty="0" smtClean="0"/>
              <a:t>，到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年时减</a:t>
            </a:r>
            <a:r>
              <a:rPr lang="zh-TW" altLang="en-US" dirty="0"/>
              <a:t>少到</a:t>
            </a:r>
            <a:r>
              <a:rPr lang="en-US" altLang="zh-TW" dirty="0"/>
              <a:t>497.2</a:t>
            </a:r>
            <a:r>
              <a:rPr lang="zh-TW" altLang="en-US" dirty="0"/>
              <a:t>万</a:t>
            </a:r>
            <a:r>
              <a:rPr lang="zh-TW" altLang="en-US" dirty="0" smtClean="0"/>
              <a:t>个，</a:t>
            </a:r>
            <a:r>
              <a:rPr lang="en-US" altLang="zh-TW" dirty="0" smtClean="0"/>
              <a:t>16</a:t>
            </a:r>
            <a:r>
              <a:rPr lang="zh-TW" altLang="en-US" dirty="0"/>
              <a:t>年的时间里，村民小组减少了</a:t>
            </a:r>
            <a:r>
              <a:rPr lang="en-US" altLang="zh-TW" dirty="0"/>
              <a:t>38.6</a:t>
            </a:r>
            <a:r>
              <a:rPr lang="zh-TW" altLang="en-US" dirty="0"/>
              <a:t>万</a:t>
            </a:r>
            <a:r>
              <a:rPr lang="zh-TW" altLang="en-US" dirty="0" smtClean="0"/>
              <a:t>个。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r>
              <a:rPr lang="en-US" dirty="0" smtClean="0"/>
              <a:t>——村庄</a:t>
            </a:r>
            <a:r>
              <a:rPr lang="en-US" dirty="0"/>
              <a:t>劳力</a:t>
            </a:r>
            <a:r>
              <a:rPr lang="en-US" dirty="0" smtClean="0"/>
              <a:t>外流</a:t>
            </a:r>
            <a:r>
              <a:rPr lang="en-US" altLang="zh-CN" dirty="0" smtClean="0"/>
              <a:t>。</a:t>
            </a:r>
            <a:r>
              <a:rPr lang="zh-CN" altLang="en-US" dirty="0" smtClean="0"/>
              <a:t>千村调查：只有</a:t>
            </a:r>
            <a:r>
              <a:rPr lang="en-US" dirty="0" smtClean="0"/>
              <a:t>6</a:t>
            </a:r>
            <a:r>
              <a:rPr lang="en-US" dirty="0"/>
              <a:t>. 5%</a:t>
            </a:r>
            <a:r>
              <a:rPr lang="zh-CN" altLang="en-US" dirty="0" smtClean="0"/>
              <a:t>的村庄没有劳动力向外流动。外流劳动力</a:t>
            </a:r>
            <a:r>
              <a:rPr lang="en-US" dirty="0" smtClean="0"/>
              <a:t>1 - </a:t>
            </a:r>
            <a:r>
              <a:rPr lang="en-US" dirty="0"/>
              <a:t>25%</a:t>
            </a:r>
            <a:r>
              <a:rPr lang="zh-CN" altLang="en-US" dirty="0"/>
              <a:t>的</a:t>
            </a:r>
            <a:r>
              <a:rPr lang="zh-CN" altLang="en-US" dirty="0" smtClean="0"/>
              <a:t>村庄占</a:t>
            </a:r>
            <a:r>
              <a:rPr lang="en-US" dirty="0" smtClean="0"/>
              <a:t>29 </a:t>
            </a:r>
            <a:r>
              <a:rPr lang="en-US" dirty="0"/>
              <a:t>. 3 %</a:t>
            </a:r>
            <a:r>
              <a:rPr lang="zh-CN" altLang="en-US" dirty="0" smtClean="0"/>
              <a:t>，外流劳动力</a:t>
            </a:r>
            <a:r>
              <a:rPr lang="en-US" dirty="0" smtClean="0"/>
              <a:t>40</a:t>
            </a:r>
            <a:r>
              <a:rPr lang="en-US" dirty="0"/>
              <a:t>. </a:t>
            </a:r>
            <a:r>
              <a:rPr lang="en-US" dirty="0" smtClean="0"/>
              <a:t>2%</a:t>
            </a:r>
            <a:r>
              <a:rPr lang="zh-CN" altLang="en-US" dirty="0" smtClean="0"/>
              <a:t>的占</a:t>
            </a:r>
            <a:r>
              <a:rPr lang="en-US" dirty="0" smtClean="0"/>
              <a:t>26- </a:t>
            </a:r>
            <a:r>
              <a:rPr lang="en-US" dirty="0"/>
              <a:t>50%</a:t>
            </a:r>
            <a:r>
              <a:rPr lang="zh-CN" altLang="en-US" dirty="0"/>
              <a:t>，</a:t>
            </a:r>
            <a:r>
              <a:rPr lang="zh-CN" altLang="en-US" dirty="0" smtClean="0"/>
              <a:t>外流劳动力</a:t>
            </a:r>
            <a:r>
              <a:rPr lang="en-US" dirty="0" smtClean="0"/>
              <a:t>51 </a:t>
            </a:r>
            <a:r>
              <a:rPr lang="en-US" dirty="0"/>
              <a:t>-75</a:t>
            </a:r>
            <a:r>
              <a:rPr lang="en-US" dirty="0" smtClean="0"/>
              <a:t>%</a:t>
            </a:r>
            <a:r>
              <a:rPr lang="zh-CN" altLang="en-US" dirty="0" smtClean="0"/>
              <a:t>占</a:t>
            </a:r>
            <a:r>
              <a:rPr lang="en-US" dirty="0"/>
              <a:t>17.4%</a:t>
            </a:r>
            <a:r>
              <a:rPr lang="zh-CN" altLang="en-US" dirty="0" smtClean="0"/>
              <a:t>，</a:t>
            </a:r>
            <a:r>
              <a:rPr lang="en-US" dirty="0" smtClean="0"/>
              <a:t>6</a:t>
            </a:r>
            <a:r>
              <a:rPr lang="en-US" dirty="0"/>
              <a:t>. 5%</a:t>
            </a:r>
            <a:r>
              <a:rPr lang="zh-CN" altLang="en-US" dirty="0" smtClean="0"/>
              <a:t>的村庄外流劳动力超过</a:t>
            </a:r>
            <a:r>
              <a:rPr lang="en-US" dirty="0"/>
              <a:t>75 %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7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、农户分化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6943" y="1548582"/>
            <a:ext cx="6858001" cy="4114800"/>
          </a:xfrm>
        </p:spPr>
      </p:pic>
    </p:spTree>
    <p:extLst>
      <p:ext uri="{BB962C8B-B14F-4D97-AF65-F5344CB8AC3E}">
        <p14:creationId xmlns:p14="http://schemas.microsoft.com/office/powerpoint/2010/main" val="110714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、土地权利安排状况</a:t>
            </a:r>
            <a:endParaRPr lang="en-US" sz="32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</p:nvPr>
        </p:nvGraphicFramePr>
        <p:xfrm>
          <a:off x="471949" y="2459121"/>
          <a:ext cx="8291053" cy="3749950"/>
        </p:xfrm>
        <a:graphic>
          <a:graphicData uri="http://schemas.openxmlformats.org/drawingml/2006/table">
            <a:tbl>
              <a:tblPr/>
              <a:tblGrid>
                <a:gridCol w="1565351"/>
                <a:gridCol w="1366366"/>
                <a:gridCol w="1339834"/>
                <a:gridCol w="1339834"/>
                <a:gridCol w="1339834"/>
                <a:gridCol w="1339834"/>
              </a:tblGrid>
              <a:tr h="4746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年份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2010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归村所有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5.21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5.34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5.81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比例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37.79%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37.86%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38.45%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41.12%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归组所有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6.95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7.02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7.28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比例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50.86%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50.51%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50.51%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51.52%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归乡镇集体经济组织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1.53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1.6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1.53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1.04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比例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11.35%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11.63%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11.04%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7.36%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总计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13.5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13.76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13.9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14.13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71949" y="1661424"/>
            <a:ext cx="787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耕地所有权的状况与变化（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黑体" pitchFamily="49" charset="-122"/>
                <a:cs typeface="Times New Roman" pitchFamily="18" charset="0"/>
              </a:rPr>
              <a:t>2010-2013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）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单位：亿亩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00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74088" cy="5778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、土地流转与租赁市场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67729"/>
              </p:ext>
            </p:extLst>
          </p:nvPr>
        </p:nvGraphicFramePr>
        <p:xfrm>
          <a:off x="349794" y="1915087"/>
          <a:ext cx="9081325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Document" r:id="rId3" imgW="6464300" imgH="1244600" progId="Word.Document.12">
                  <p:embed/>
                </p:oleObj>
              </mc:Choice>
              <mc:Fallback>
                <p:oleObj name="Document" r:id="rId3" imgW="64643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794" y="1915087"/>
                        <a:ext cx="9081325" cy="205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44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282047"/>
              </p:ext>
            </p:extLst>
          </p:nvPr>
        </p:nvGraphicFramePr>
        <p:xfrm>
          <a:off x="55562" y="1403184"/>
          <a:ext cx="8707437" cy="458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Document" r:id="rId3" imgW="5422900" imgH="2857500" progId="Word.Document.12">
                  <p:embed/>
                </p:oleObj>
              </mc:Choice>
              <mc:Fallback>
                <p:oleObj name="Document" r:id="rId3" imgW="54229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" y="1403184"/>
                        <a:ext cx="8707437" cy="458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27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、农户经营规模的差异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188260" y="1239259"/>
            <a:ext cx="8577788" cy="4856741"/>
          </a:xfrm>
        </p:spPr>
        <p:txBody>
          <a:bodyPr/>
          <a:lstStyle/>
          <a:p>
            <a:r>
              <a:rPr lang="zh-CN" altLang="en-US" dirty="0" smtClean="0"/>
              <a:t>不同类型农户实际经营土地规模统计（单位：亩</a:t>
            </a:r>
            <a:r>
              <a:rPr lang="en-US" dirty="0" smtClean="0"/>
              <a:t>/</a:t>
            </a:r>
            <a:r>
              <a:rPr lang="zh-CN" altLang="en-US" dirty="0" smtClean="0"/>
              <a:t>户）</a:t>
            </a:r>
            <a:br>
              <a:rPr lang="zh-CN" altLang="en-US" dirty="0" smtClean="0"/>
            </a:b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69704"/>
              </p:ext>
            </p:extLst>
          </p:nvPr>
        </p:nvGraphicFramePr>
        <p:xfrm>
          <a:off x="663678" y="2729612"/>
          <a:ext cx="7610167" cy="3429000"/>
        </p:xfrm>
        <a:graphic>
          <a:graphicData uri="http://schemas.openxmlformats.org/drawingml/2006/table">
            <a:tbl>
              <a:tblPr/>
              <a:tblGrid>
                <a:gridCol w="1649740"/>
                <a:gridCol w="1043148"/>
                <a:gridCol w="1192378"/>
                <a:gridCol w="1192378"/>
                <a:gridCol w="1192378"/>
                <a:gridCol w="1340145"/>
              </a:tblGrid>
              <a:tr h="571500">
                <a:tc>
                  <a:txBody>
                    <a:bodyPr/>
                    <a:lstStyle/>
                    <a:p>
                      <a:pPr algn="ctr"/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2004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2005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2007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2009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2012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农业户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14.10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15.86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16.43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16.98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17.59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一兼户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7.76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8.26</a:t>
                      </a:r>
                      <a:endParaRPr lang="zh-CN" sz="24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9.18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9.74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10.68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二兼户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4.33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4.51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4.63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4.90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4.93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非农业户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0.94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0.76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0.68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0.80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0.81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全部农户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7.88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8.21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8.40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8.67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8.32</a:t>
                      </a:r>
                      <a:endParaRPr lang="zh-CN" sz="24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10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200" dirty="0" smtClean="0"/>
              <a:t>不同经营规模农户的变化（单位：万户）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6801"/>
              </p:ext>
            </p:extLst>
          </p:nvPr>
        </p:nvGraphicFramePr>
        <p:xfrm>
          <a:off x="468472" y="1147025"/>
          <a:ext cx="8380553" cy="5592026"/>
        </p:xfrm>
        <a:graphic>
          <a:graphicData uri="http://schemas.openxmlformats.org/drawingml/2006/table">
            <a:tbl>
              <a:tblPr/>
              <a:tblGrid>
                <a:gridCol w="858875"/>
                <a:gridCol w="914400"/>
                <a:gridCol w="1430594"/>
                <a:gridCol w="1327355"/>
                <a:gridCol w="1356851"/>
                <a:gridCol w="1120878"/>
                <a:gridCol w="1371600"/>
              </a:tblGrid>
              <a:tr h="39770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经营规模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2010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2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农户数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农户数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农户数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农户数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农户数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亩以下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22390.6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22659.3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22531.2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22666.4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26210.5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98.71%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85.80%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85.94%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86.11%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85.96%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29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10-30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2824.9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2819.3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2742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2711.8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29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10.82%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10.69%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10.48%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10.28%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82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30-50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611.4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603.6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673.6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0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2.33%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2.32%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2.31%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2.55%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50-100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201.1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197.1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204.9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225.8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235.4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0.77%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0.75%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0.78%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0.86%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0.89%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100-200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亩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48.8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53.2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56.9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62.9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75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0.19%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0.20%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0.22%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0.24%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0.28%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亩以上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23.3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25.7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25.7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28.9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比重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0.09%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0.10%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0.11%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0.12%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35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405456190"/>
              </p:ext>
            </p:extLst>
          </p:nvPr>
        </p:nvGraphicFramePr>
        <p:xfrm>
          <a:off x="1312606" y="274638"/>
          <a:ext cx="6725265" cy="90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1179871"/>
            <a:ext cx="8465574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   </a:t>
            </a:r>
            <a:endParaRPr lang="en-US" sz="3000" dirty="0"/>
          </a:p>
        </p:txBody>
      </p:sp>
      <p:sp>
        <p:nvSpPr>
          <p:cNvPr id="6" name="圆角矩形 5"/>
          <p:cNvSpPr/>
          <p:nvPr/>
        </p:nvSpPr>
        <p:spPr>
          <a:xfrm>
            <a:off x="7155426" y="2094271"/>
            <a:ext cx="1737851" cy="40410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从流转土地来看，尽管农户仍是土地转入的主体，但接包主体趋于多元化。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251" y="1179871"/>
            <a:ext cx="67341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91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中国农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村正在经历千年来从未遇到过的工业化、城市化浪潮的巨大冲击，对这一冲击的影响以及由此带来的未来路向如何，一下子还看不清，判不准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。</a:t>
            </a:r>
            <a:r>
              <a:rPr lang="en-US" altLang="en-US" dirty="0" smtClean="0">
                <a:latin typeface="Adobe 黑体 Std R"/>
                <a:ea typeface="Adobe 黑体 Std R"/>
                <a:cs typeface="Adobe 黑体 Std R"/>
              </a:rPr>
              <a:t>以</a:t>
            </a:r>
            <a:r>
              <a:rPr lang="en-US" altLang="en-US" dirty="0" smtClean="0">
                <a:latin typeface="Adobe 黑体 Std R"/>
                <a:ea typeface="Adobe 黑体 Std R"/>
                <a:cs typeface="Adobe 黑体 Std R"/>
              </a:rPr>
              <a:t>不变应万</a:t>
            </a:r>
            <a:r>
              <a:rPr lang="en-US" altLang="en-US" dirty="0" smtClean="0">
                <a:latin typeface="Adobe 黑体 Std R"/>
                <a:ea typeface="Adobe 黑体 Std R"/>
                <a:cs typeface="Adobe 黑体 Std R"/>
              </a:rPr>
              <a:t>变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不是一条可行的道路</a:t>
            </a:r>
            <a:r>
              <a:rPr lang="en-US" altLang="en-US" dirty="0" smtClean="0">
                <a:latin typeface="Adobe 黑体 Std R"/>
                <a:ea typeface="Adobe 黑体 Std R"/>
                <a:cs typeface="Adobe 黑体 Std R"/>
              </a:rPr>
              <a:t>。</a:t>
            </a:r>
            <a:endParaRPr lang="en-US" dirty="0">
              <a:latin typeface="Adobe 黑体 Std R"/>
              <a:ea typeface="Adobe 黑体 Std R"/>
              <a:cs typeface="Adobe 黑体 Std R"/>
            </a:endParaRPr>
          </a:p>
        </p:txBody>
      </p:sp>
    </p:spTree>
    <p:extLst>
      <p:ext uri="{BB962C8B-B14F-4D97-AF65-F5344CB8AC3E}">
        <p14:creationId xmlns:p14="http://schemas.microsoft.com/office/powerpoint/2010/main" val="148874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8</a:t>
            </a:r>
            <a:r>
              <a:rPr lang="zh-CN" altLang="en-US" sz="3600" dirty="0" smtClean="0"/>
              <a:t>、农作方式变化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220" y="2271058"/>
            <a:ext cx="8850858" cy="4004235"/>
          </a:xfrm>
        </p:spPr>
      </p:pic>
      <p:sp>
        <p:nvSpPr>
          <p:cNvPr id="3" name="Rectangle 2"/>
          <p:cNvSpPr/>
          <p:nvPr/>
        </p:nvSpPr>
        <p:spPr>
          <a:xfrm>
            <a:off x="1533358" y="1417639"/>
            <a:ext cx="51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农作物用工成本上升、用工数较少。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91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主要作物亩均用工量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1693" y="1932038"/>
            <a:ext cx="8914042" cy="4178903"/>
          </a:xfrm>
        </p:spPr>
      </p:pic>
    </p:spTree>
    <p:extLst>
      <p:ext uri="{BB962C8B-B14F-4D97-AF65-F5344CB8AC3E}">
        <p14:creationId xmlns:p14="http://schemas.microsoft.com/office/powerpoint/2010/main" val="117238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各类农业机械投入增长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7765" y="1639790"/>
            <a:ext cx="7829175" cy="4851474"/>
          </a:xfrm>
        </p:spPr>
      </p:pic>
    </p:spTree>
    <p:extLst>
      <p:ext uri="{BB962C8B-B14F-4D97-AF65-F5344CB8AC3E}">
        <p14:creationId xmlns:p14="http://schemas.microsoft.com/office/powerpoint/2010/main" val="361674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9</a:t>
            </a:r>
            <a:r>
              <a:rPr lang="en-US" dirty="0" smtClean="0"/>
              <a:t>、</a:t>
            </a:r>
            <a:r>
              <a:rPr lang="zh-CN" altLang="en-US" dirty="0" smtClean="0"/>
              <a:t>农业发展方式转变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土地和劳动生产率的变化</a:t>
            </a:r>
            <a:endParaRPr lang="zh-CN" altLang="en-US" dirty="0"/>
          </a:p>
        </p:txBody>
      </p:sp>
      <p:pic>
        <p:nvPicPr>
          <p:cNvPr id="6145" name="图表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8" y="2161906"/>
            <a:ext cx="770931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1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371600" y="2541490"/>
            <a:ext cx="7772400" cy="990600"/>
          </a:xfrm>
        </p:spPr>
        <p:txBody>
          <a:bodyPr/>
          <a:lstStyle/>
          <a:p>
            <a:r>
              <a:rPr lang="en-US" sz="3600" dirty="0" smtClean="0"/>
              <a:t>十</a:t>
            </a:r>
            <a:r>
              <a:rPr lang="en-US" sz="3600" dirty="0" smtClean="0"/>
              <a:t>字路口的农业发展道路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736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r>
              <a:rPr lang="en-US" dirty="0" smtClean="0"/>
              <a:t>(一）村落的未来</a:t>
            </a:r>
          </a:p>
          <a:p>
            <a:r>
              <a:rPr lang="zh-CN" altLang="zh-CN" dirty="0"/>
              <a:t>——</a:t>
            </a:r>
            <a:r>
              <a:rPr lang="zh-CN" altLang="en-US" dirty="0"/>
              <a:t>因人口流动带来村民关系变化；</a:t>
            </a:r>
            <a:endParaRPr lang="en-US" altLang="zh-CN" dirty="0"/>
          </a:p>
          <a:p>
            <a:r>
              <a:rPr lang="zh-CN" altLang="zh-CN" dirty="0"/>
              <a:t>——</a:t>
            </a:r>
            <a:r>
              <a:rPr lang="zh-CN" altLang="en-US" dirty="0"/>
              <a:t>因农作方式变化，</a:t>
            </a:r>
            <a:r>
              <a:rPr lang="zh-CN" altLang="en-US" dirty="0" smtClean="0"/>
              <a:t>带来村落耕作半径变化；</a:t>
            </a:r>
            <a:endParaRPr lang="en-US" altLang="zh-CN" dirty="0" smtClean="0"/>
          </a:p>
          <a:p>
            <a:r>
              <a:rPr lang="en-US" altLang="zh-CN" dirty="0"/>
              <a:t>—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出村农民的代际差异</a:t>
            </a:r>
            <a:endParaRPr lang="en-US" altLang="zh-CN" dirty="0"/>
          </a:p>
          <a:p>
            <a:r>
              <a:rPr lang="en-US" altLang="zh-CN" dirty="0" smtClean="0"/>
              <a:t>——</a:t>
            </a:r>
            <a:r>
              <a:rPr lang="zh-CN" altLang="en-US" dirty="0" smtClean="0"/>
              <a:t>城市化对不同类型村庄的影响（融入城市</a:t>
            </a:r>
            <a:r>
              <a:rPr lang="en-US" altLang="zh-CN" dirty="0" smtClean="0"/>
              <a:t>、</a:t>
            </a:r>
            <a:r>
              <a:rPr lang="zh-CN" altLang="en-US" dirty="0" smtClean="0"/>
              <a:t>城乡驿站、传统农区）</a:t>
            </a:r>
            <a:endParaRPr lang="en-US" altLang="zh-CN" dirty="0" smtClean="0"/>
          </a:p>
          <a:p>
            <a:r>
              <a:rPr lang="zh-CN" altLang="zh-CN" dirty="0"/>
              <a:t>—</a:t>
            </a:r>
            <a:r>
              <a:rPr lang="zh-CN" altLang="zh-CN" dirty="0" smtClean="0"/>
              <a:t>—</a:t>
            </a:r>
            <a:r>
              <a:rPr lang="zh-CN" altLang="en-US" dirty="0" smtClean="0"/>
              <a:t>村庄治理结构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/>
          <a:lstStyle/>
          <a:p>
            <a:r>
              <a:rPr lang="en-US" dirty="0" smtClean="0"/>
              <a:t>（二）农村土地制度改革</a:t>
            </a:r>
          </a:p>
          <a:p>
            <a:r>
              <a:rPr lang="en-US" dirty="0" smtClean="0"/>
              <a:t>集体所有制改革</a:t>
            </a:r>
          </a:p>
          <a:p>
            <a:r>
              <a:rPr lang="en-US" dirty="0" smtClean="0"/>
              <a:t>农地的三权分置</a:t>
            </a:r>
          </a:p>
          <a:p>
            <a:r>
              <a:rPr lang="en-US" dirty="0" smtClean="0"/>
              <a:t>村庄宅基地制度改革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04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（三）农地流转与规模经营的困境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8260" y="1452281"/>
            <a:ext cx="8577788" cy="497801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3200" b="1" dirty="0" smtClean="0"/>
              <a:t>农地流转加快，但土地租金和雇工费用上升，农地规模经营利润下降。 </a:t>
            </a:r>
            <a:endParaRPr lang="en-US" altLang="zh-CN" sz="3200" b="1" dirty="0" smtClean="0"/>
          </a:p>
          <a:p>
            <a:endParaRPr lang="en-US" b="1" dirty="0" smtClean="0"/>
          </a:p>
          <a:p>
            <a:r>
              <a:rPr lang="en-US" dirty="0" smtClean="0"/>
              <a:t>2008-2013</a:t>
            </a:r>
            <a:r>
              <a:rPr lang="zh-CN" altLang="en-US" dirty="0"/>
              <a:t>年间，三种粮食（稻谷、小麦和玉米）的每亩流转地租金年均增长</a:t>
            </a:r>
            <a:r>
              <a:rPr lang="en-US" dirty="0"/>
              <a:t>18.4%</a:t>
            </a:r>
            <a:r>
              <a:rPr lang="zh-CN" altLang="en-US" dirty="0"/>
              <a:t>，每亩人工成本从</a:t>
            </a:r>
            <a:r>
              <a:rPr lang="en-US" dirty="0"/>
              <a:t>175</a:t>
            </a:r>
            <a:r>
              <a:rPr lang="zh-CN" altLang="en-US" dirty="0"/>
              <a:t>元提高到</a:t>
            </a:r>
            <a:r>
              <a:rPr lang="en-US" dirty="0"/>
              <a:t>429</a:t>
            </a:r>
            <a:r>
              <a:rPr lang="zh-CN" altLang="en-US" dirty="0"/>
              <a:t>元。由于地租和雇工费用快速上涨，农地经营利润下降。</a:t>
            </a:r>
            <a:r>
              <a:rPr lang="en-US" dirty="0"/>
              <a:t>2008-2013</a:t>
            </a:r>
            <a:r>
              <a:rPr lang="zh-CN" altLang="en-US" dirty="0"/>
              <a:t>年间，三种粮食的每亩净利润从</a:t>
            </a:r>
            <a:r>
              <a:rPr lang="en-US" dirty="0"/>
              <a:t>186</a:t>
            </a:r>
            <a:r>
              <a:rPr lang="zh-CN" altLang="en-US" dirty="0"/>
              <a:t>元下降到</a:t>
            </a:r>
            <a:r>
              <a:rPr lang="en-US" dirty="0"/>
              <a:t>73</a:t>
            </a:r>
            <a:r>
              <a:rPr lang="zh-CN" altLang="en-US" dirty="0"/>
              <a:t>元，成本利润率由</a:t>
            </a:r>
            <a:r>
              <a:rPr lang="en-US" dirty="0"/>
              <a:t>33.14%</a:t>
            </a:r>
            <a:r>
              <a:rPr lang="zh-CN" altLang="en-US" dirty="0"/>
              <a:t>下降到</a:t>
            </a:r>
            <a:r>
              <a:rPr lang="en-US" dirty="0"/>
              <a:t>7.11%</a:t>
            </a:r>
            <a:r>
              <a:rPr lang="zh-CN" altLang="en-US" dirty="0"/>
              <a:t>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（四）关于不同经营主体的</a:t>
            </a:r>
            <a:r>
              <a:rPr lang="en-US" dirty="0" smtClean="0"/>
              <a:t>生命力</a:t>
            </a:r>
          </a:p>
          <a:p>
            <a:r>
              <a:rPr lang="en-US" dirty="0" smtClean="0"/>
              <a:t>小农</a:t>
            </a:r>
          </a:p>
          <a:p>
            <a:r>
              <a:rPr lang="en-US" dirty="0" smtClean="0"/>
              <a:t>家庭农场</a:t>
            </a:r>
          </a:p>
          <a:p>
            <a:r>
              <a:rPr lang="en-US" dirty="0" smtClean="0"/>
              <a:t>合作社</a:t>
            </a:r>
          </a:p>
          <a:p>
            <a:r>
              <a:rPr lang="en-US" dirty="0" smtClean="0"/>
              <a:t>公司农场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7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/>
          <a:lstStyle/>
          <a:p>
            <a:r>
              <a:rPr lang="zh-CN" altLang="en-US" dirty="0"/>
              <a:t>山东省供销社土地托管规模进展情况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22217"/>
              </p:ext>
            </p:extLst>
          </p:nvPr>
        </p:nvGraphicFramePr>
        <p:xfrm>
          <a:off x="455203" y="2649811"/>
          <a:ext cx="8262974" cy="20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Document" r:id="rId3" imgW="5905283" imgH="1498545" progId="">
                  <p:embed/>
                </p:oleObj>
              </mc:Choice>
              <mc:Fallback>
                <p:oleObj name="Document" r:id="rId3" imgW="5905283" imgH="149854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03" y="2649811"/>
                        <a:ext cx="8262974" cy="20968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26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我们面临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的挑战</a:t>
            </a:r>
            <a:endParaRPr lang="en-US" altLang="zh-CN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经历</a:t>
            </a:r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30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多年急速的工业化城市化以后，中国已由“乡土中国”转型为“</a:t>
            </a:r>
            <a:r>
              <a:rPr lang="zh-CN" altLang="en-US" dirty="0">
                <a:latin typeface="Adobe 黑体 Std R"/>
                <a:ea typeface="Adobe 黑体 Std R"/>
                <a:cs typeface="Adobe 黑体 Std R"/>
              </a:rPr>
              <a:t>城乡中国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”，到</a:t>
            </a:r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2015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年，中国以常住人口统计的城市化率已达到</a:t>
            </a:r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en-US" altLang="zh-TW" dirty="0"/>
              <a:t>56.1%</a:t>
            </a:r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   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，以户籍人口统计的城市化率为</a:t>
            </a:r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 </a:t>
            </a:r>
            <a:r>
              <a:rPr lang="en-US" altLang="zh-TW" dirty="0" smtClean="0"/>
              <a:t>39.9</a:t>
            </a:r>
            <a:r>
              <a:rPr lang="en-US" altLang="zh-TW" dirty="0"/>
              <a:t>%</a:t>
            </a:r>
            <a:r>
              <a:rPr lang="zh-TW" altLang="en-US" dirty="0"/>
              <a:t>，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通俗地讲，中国已是一半农</a:t>
            </a:r>
            <a:r>
              <a:rPr lang="zh-CN" altLang="en-US" dirty="0">
                <a:latin typeface="Adobe 黑体 Std R"/>
                <a:ea typeface="Adobe 黑体 Std R"/>
                <a:cs typeface="Adobe 黑体 Std R"/>
              </a:rPr>
              <a:t>村人，一半城里人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。它对乡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村社会和农业所带来的冲击也是始料不及的。</a:t>
            </a:r>
            <a:endParaRPr lang="en-US" altLang="zh-CN" dirty="0">
              <a:latin typeface="Adobe 黑体 Std R"/>
              <a:ea typeface="Adobe 黑体 Std R"/>
              <a:cs typeface="Adobe 黑体 Std 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农业发展战略从基于乡</a:t>
            </a:r>
            <a:r>
              <a:rPr lang="zh-CN" altLang="en-US" dirty="0" smtClean="0"/>
              <a:t>土中国向基于城乡中国的重大转变</a:t>
            </a:r>
            <a:endParaRPr lang="en-US" altLang="zh-CN" dirty="0" smtClean="0"/>
          </a:p>
          <a:p>
            <a:r>
              <a:rPr lang="zh-CN" altLang="en-US" dirty="0" smtClean="0"/>
              <a:t>粮食</a:t>
            </a:r>
            <a:r>
              <a:rPr lang="zh-CN" altLang="en-US" dirty="0" smtClean="0"/>
              <a:t>安全</a:t>
            </a:r>
            <a:r>
              <a:rPr lang="zh-CN" alt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en-US" dirty="0" smtClean="0"/>
              <a:t>食物质量</a:t>
            </a:r>
            <a:r>
              <a:rPr lang="zh-CN" altLang="en-US" dirty="0" smtClean="0"/>
              <a:t>安全</a:t>
            </a:r>
            <a:endParaRPr lang="en-US" altLang="zh-CN" dirty="0" smtClean="0"/>
          </a:p>
          <a:p>
            <a:r>
              <a:rPr lang="zh-CN" altLang="en-US" dirty="0" smtClean="0"/>
              <a:t>农民身份再认识</a:t>
            </a:r>
            <a:endParaRPr lang="en-US" altLang="zh-CN" dirty="0" smtClean="0"/>
          </a:p>
          <a:p>
            <a:r>
              <a:rPr lang="zh-CN" altLang="en-US" dirty="0" smtClean="0"/>
              <a:t>农业形态与功能变化</a:t>
            </a:r>
            <a:endParaRPr lang="en-US" altLang="zh-CN" dirty="0" smtClean="0"/>
          </a:p>
          <a:p>
            <a:r>
              <a:rPr lang="zh-CN" altLang="en-US" dirty="0" smtClean="0"/>
              <a:t>城乡融合</a:t>
            </a:r>
            <a:endParaRPr lang="en-US" altLang="zh-CN" dirty="0" smtClean="0"/>
          </a:p>
          <a:p>
            <a:r>
              <a:rPr lang="zh-CN" altLang="en-US" dirty="0" smtClean="0"/>
              <a:t>补贴与农业产业竞争力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228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0A6-2DE2-4FEE-A9D7-70119A4AD7F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524000" y="2541588"/>
            <a:ext cx="7620000" cy="990600"/>
          </a:xfrm>
        </p:spPr>
        <p:txBody>
          <a:bodyPr/>
          <a:lstStyle/>
          <a:p>
            <a:pPr algn="just"/>
            <a:r>
              <a:rPr kumimoji="1" lang="zh-CN" altLang="en-US" dirty="0" smtClean="0"/>
              <a:t>            谢   谢！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91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图表 1"/>
          <p:cNvGraphicFramePr/>
          <p:nvPr>
            <p:extLst>
              <p:ext uri="{D42A27DB-BD31-4B8C-83A1-F6EECF244321}">
                <p14:modId xmlns:p14="http://schemas.microsoft.com/office/powerpoint/2010/main" val="1321335641"/>
              </p:ext>
            </p:extLst>
          </p:nvPr>
        </p:nvGraphicFramePr>
        <p:xfrm>
          <a:off x="533399" y="1165237"/>
          <a:ext cx="8218523" cy="464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91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对村庄特性缺乏基本认识下的村</a:t>
            </a:r>
            <a:r>
              <a:rPr lang="en-US" altLang="en-US" dirty="0" smtClean="0"/>
              <a:t>外要素向村庄的渗透：</a:t>
            </a:r>
          </a:p>
          <a:p>
            <a:r>
              <a:rPr lang="en-US" altLang="en-US" dirty="0"/>
              <a:t>—</a:t>
            </a:r>
            <a:r>
              <a:rPr lang="en-US" altLang="en-US" dirty="0" smtClean="0"/>
              <a:t>—政府主导的新农村建设运动；</a:t>
            </a:r>
          </a:p>
          <a:p>
            <a:r>
              <a:rPr lang="en-US" altLang="en-US" dirty="0"/>
              <a:t>——</a:t>
            </a:r>
            <a:r>
              <a:rPr lang="en-US" altLang="en-US" dirty="0" smtClean="0"/>
              <a:t>少数精英的乡村改造；</a:t>
            </a:r>
          </a:p>
          <a:p>
            <a:r>
              <a:rPr lang="en-US" altLang="en-US" dirty="0"/>
              <a:t>—</a:t>
            </a:r>
            <a:r>
              <a:rPr lang="en-US" altLang="en-US" dirty="0" smtClean="0"/>
              <a:t>—资本</a:t>
            </a:r>
            <a:r>
              <a:rPr lang="zh-CN" altLang="en-US" dirty="0" smtClean="0"/>
              <a:t>乐观地进入</a:t>
            </a:r>
            <a:r>
              <a:rPr lang="en-US" altLang="en-US" dirty="0" smtClean="0"/>
              <a:t>村庄</a:t>
            </a:r>
            <a:r>
              <a:rPr lang="zh-CN" altLang="en-US" dirty="0" smtClean="0"/>
              <a:t>和农业。</a:t>
            </a:r>
            <a:endParaRPr lang="en-US" alt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2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52563"/>
            <a:ext cx="8577263" cy="4643437"/>
          </a:xfrm>
        </p:spPr>
        <p:txBody>
          <a:bodyPr/>
          <a:lstStyle/>
          <a:p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从历史和现实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的维度看，这场由乡下人离开村庄引发的革命的事实与走向：</a:t>
            </a:r>
            <a:endParaRPr lang="en-US" altLang="zh-CN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en-US" altLang="zh-CN" dirty="0" smtClean="0">
                <a:latin typeface="Adobe 黑体 Std R"/>
                <a:ea typeface="Adobe 黑体 Std R"/>
                <a:cs typeface="Adobe 黑体 Std R"/>
              </a:rPr>
              <a:t>——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给乡村社会带来了怎样的变化（重点观察村社制度和农</a:t>
            </a:r>
            <a:r>
              <a:rPr lang="zh-CN" altLang="en-US" dirty="0">
                <a:latin typeface="Adobe 黑体 Std R"/>
                <a:ea typeface="Adobe 黑体 Std R"/>
                <a:cs typeface="Adobe 黑体 Std R"/>
              </a:rPr>
              <a:t>民与土地的关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系）；</a:t>
            </a:r>
            <a:endParaRPr lang="en-US" altLang="zh-CN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zh-CN" altLang="zh-CN" dirty="0">
                <a:latin typeface="Adobe 黑体 Std R"/>
                <a:ea typeface="Adobe 黑体 Std R"/>
                <a:cs typeface="Adobe 黑体 Std R"/>
              </a:rPr>
              <a:t>—</a:t>
            </a:r>
            <a:r>
              <a:rPr lang="zh-CN" altLang="zh-CN" dirty="0" smtClean="0">
                <a:latin typeface="Adobe 黑体 Std R"/>
                <a:ea typeface="Adobe 黑体 Std R"/>
                <a:cs typeface="Adobe 黑体 Std R"/>
              </a:rPr>
              <a:t>—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使农业形态和发展方式有了怎样的变化；</a:t>
            </a:r>
            <a:endParaRPr lang="en-US" altLang="zh-CN" dirty="0" smtClean="0">
              <a:latin typeface="Adobe 黑体 Std R"/>
              <a:ea typeface="Adobe 黑体 Std R"/>
              <a:cs typeface="Adobe 黑体 Std R"/>
            </a:endParaRPr>
          </a:p>
          <a:p>
            <a:r>
              <a:rPr lang="zh-CN" altLang="zh-CN" dirty="0">
                <a:latin typeface="Adobe 黑体 Std R"/>
                <a:ea typeface="Adobe 黑体 Std R"/>
                <a:cs typeface="Adobe 黑体 Std R"/>
              </a:rPr>
              <a:t>—</a:t>
            </a:r>
            <a:r>
              <a:rPr lang="zh-CN" altLang="zh-CN" dirty="0" smtClean="0">
                <a:latin typeface="Adobe 黑体 Std R"/>
                <a:ea typeface="Adobe 黑体 Std R"/>
                <a:cs typeface="Adobe 黑体 Std R"/>
              </a:rPr>
              <a:t>—</a:t>
            </a:r>
            <a:r>
              <a:rPr lang="zh-CN" altLang="en-US" dirty="0" smtClean="0">
                <a:latin typeface="Adobe 黑体 Std R"/>
                <a:ea typeface="Adobe 黑体 Std R"/>
                <a:cs typeface="Adobe 黑体 Std R"/>
              </a:rPr>
              <a:t>乡村和农业转型的端倪与可能路向。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1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4B7B0A6-2DE2-4FEE-A9D7-70119A4AD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74088" cy="577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农</a:t>
            </a:r>
            <a:r>
              <a:rPr lang="en-US" dirty="0" smtClean="0"/>
              <a:t>民</a:t>
            </a:r>
            <a:r>
              <a:rPr lang="en-US" dirty="0"/>
              <a:t>被排斥在工业化城市化进程之外。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13094"/>
              </p:ext>
            </p:extLst>
          </p:nvPr>
        </p:nvGraphicFramePr>
        <p:xfrm>
          <a:off x="461626" y="1247758"/>
          <a:ext cx="8301374" cy="607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Document" r:id="rId3" imgW="5537200" imgH="4051300" progId="Word.Document.12">
                  <p:embed/>
                </p:oleObj>
              </mc:Choice>
              <mc:Fallback>
                <p:oleObj name="Document" r:id="rId3" imgW="55372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626" y="1247758"/>
                        <a:ext cx="8301374" cy="607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2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0A6-2DE2-4FEE-A9D7-70119A4AD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0" y="2541588"/>
            <a:ext cx="7620000" cy="990600"/>
          </a:xfrm>
        </p:spPr>
        <p:txBody>
          <a:bodyPr/>
          <a:lstStyle/>
          <a:p>
            <a:r>
              <a:rPr lang="en-US" dirty="0" smtClean="0"/>
              <a:t>中</a:t>
            </a:r>
            <a:r>
              <a:rPr lang="en-US" dirty="0" smtClean="0"/>
              <a:t>国农业进入历史转型期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8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74088" cy="57785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dobe 黑体 Std R"/>
                <a:ea typeface="Adobe 黑体 Std R"/>
                <a:cs typeface="Adobe 黑体 Std R"/>
              </a:rPr>
              <a:t/>
            </a:r>
            <a:br>
              <a:rPr lang="en-US" altLang="zh-CN" b="1" dirty="0" smtClean="0">
                <a:latin typeface="Adobe 黑体 Std R"/>
                <a:ea typeface="Adobe 黑体 Std R"/>
                <a:cs typeface="Adobe 黑体 Std R"/>
              </a:rPr>
            </a:br>
            <a:r>
              <a:rPr lang="en-US" altLang="zh-CN" b="1" dirty="0" smtClean="0">
                <a:latin typeface="Adobe 黑体 Std R"/>
                <a:ea typeface="Adobe 黑体 Std R"/>
                <a:cs typeface="Adobe 黑体 Std R"/>
              </a:rPr>
              <a:t>1</a:t>
            </a:r>
            <a:r>
              <a:rPr lang="zh-CN" altLang="en-US" b="1" dirty="0">
                <a:latin typeface="Adobe 黑体 Std R"/>
                <a:ea typeface="Adobe 黑体 Std R"/>
                <a:cs typeface="Adobe 黑体 Std R"/>
              </a:rPr>
              <a:t>、农业的基础性地位变化</a:t>
            </a:r>
            <a:r>
              <a:rPr lang="en-US" altLang="zh-CN" b="1" dirty="0">
                <a:latin typeface="Adobe 黑体 Std R"/>
                <a:ea typeface="Adobe 黑体 Std R"/>
                <a:cs typeface="Adobe 黑体 Std R"/>
              </a:rPr>
              <a:t/>
            </a:r>
            <a:br>
              <a:rPr lang="en-US" altLang="zh-CN" b="1" dirty="0">
                <a:latin typeface="Adobe 黑体 Std R"/>
                <a:ea typeface="Adobe 黑体 Std R"/>
                <a:cs typeface="Adobe 黑体 Std 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2563"/>
            <a:ext cx="8577263" cy="4643437"/>
          </a:xfrm>
        </p:spPr>
        <p:txBody>
          <a:bodyPr>
            <a:normAutofit/>
          </a:bodyPr>
          <a:lstStyle/>
          <a:p>
            <a:endParaRPr lang="zh-CN" altLang="en-US" sz="1600" dirty="0">
              <a:latin typeface="Adobe 黑体 Std R"/>
              <a:ea typeface="Adobe 黑体 Std R"/>
              <a:cs typeface="Adobe 黑体 Std R"/>
            </a:endParaRPr>
          </a:p>
        </p:txBody>
      </p:sp>
      <p:graphicFrame>
        <p:nvGraphicFramePr>
          <p:cNvPr id="4" name="图表 1"/>
          <p:cNvGraphicFramePr/>
          <p:nvPr>
            <p:extLst>
              <p:ext uri="{D42A27DB-BD31-4B8C-83A1-F6EECF244321}">
                <p14:modId xmlns:p14="http://schemas.microsoft.com/office/powerpoint/2010/main" val="1657585108"/>
              </p:ext>
            </p:extLst>
          </p:nvPr>
        </p:nvGraphicFramePr>
        <p:xfrm>
          <a:off x="1165413" y="1658470"/>
          <a:ext cx="661894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65414" y="806824"/>
            <a:ext cx="648446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defTabSz="914400">
              <a:lnSpc>
                <a:spcPct val="150000"/>
              </a:lnSpc>
              <a:spcBef>
                <a:spcPts val="700"/>
              </a:spcBef>
              <a:buClr>
                <a:srgbClr val="71685A"/>
              </a:buClr>
              <a:buSzPct val="60000"/>
              <a:buFont typeface="Wingdings"/>
              <a:buChar char=""/>
            </a:pPr>
            <a:r>
              <a:rPr lang="en-US" altLang="zh-CN" dirty="0">
                <a:solidFill>
                  <a:prstClr val="black"/>
                </a:solidFill>
                <a:latin typeface="Adobe 黑体 Std R"/>
                <a:ea typeface="Adobe 黑体 Std R"/>
                <a:cs typeface="Adobe 黑体 Std R"/>
              </a:rPr>
              <a:t>1978-2014</a:t>
            </a:r>
            <a:r>
              <a:rPr lang="zh-CN" altLang="en-US" dirty="0">
                <a:solidFill>
                  <a:prstClr val="black"/>
                </a:solidFill>
                <a:latin typeface="Adobe 黑体 Std R"/>
                <a:ea typeface="Adobe 黑体 Std R"/>
                <a:cs typeface="Adobe 黑体 Std R"/>
              </a:rPr>
              <a:t>年，农业产值份额由</a:t>
            </a:r>
            <a:r>
              <a:rPr lang="en-US" altLang="zh-CN" dirty="0">
                <a:solidFill>
                  <a:prstClr val="black"/>
                </a:solidFill>
                <a:latin typeface="Adobe 黑体 Std R"/>
                <a:ea typeface="Adobe 黑体 Std R"/>
                <a:cs typeface="Adobe 黑体 Std R"/>
              </a:rPr>
              <a:t>27.9%</a:t>
            </a:r>
            <a:r>
              <a:rPr lang="zh-CN" altLang="en-US" dirty="0">
                <a:solidFill>
                  <a:prstClr val="black"/>
                </a:solidFill>
                <a:latin typeface="Adobe 黑体 Std R"/>
                <a:ea typeface="Adobe 黑体 Std R"/>
                <a:cs typeface="Adobe 黑体 Std R"/>
              </a:rPr>
              <a:t>下降到</a:t>
            </a:r>
            <a:r>
              <a:rPr lang="en-US" altLang="zh-CN" dirty="0">
                <a:solidFill>
                  <a:prstClr val="black"/>
                </a:solidFill>
                <a:latin typeface="Adobe 黑体 Std R"/>
                <a:ea typeface="Adobe 黑体 Std R"/>
                <a:cs typeface="Adobe 黑体 Std R"/>
              </a:rPr>
              <a:t>9.2%</a:t>
            </a:r>
            <a:r>
              <a:rPr lang="zh-CN" altLang="en-US" dirty="0">
                <a:solidFill>
                  <a:prstClr val="black"/>
                </a:solidFill>
                <a:latin typeface="Adobe 黑体 Std R"/>
                <a:ea typeface="Adobe 黑体 Std R"/>
                <a:cs typeface="Adobe 黑体 Std R"/>
              </a:rPr>
              <a:t>以下；</a:t>
            </a:r>
          </a:p>
        </p:txBody>
      </p:sp>
    </p:spTree>
    <p:extLst>
      <p:ext uri="{BB962C8B-B14F-4D97-AF65-F5344CB8AC3E}">
        <p14:creationId xmlns:p14="http://schemas.microsoft.com/office/powerpoint/2010/main" val="2644440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10340</TotalTime>
  <Words>974</Words>
  <Application>Microsoft Macintosh PowerPoint</Application>
  <PresentationFormat>全屏显示(4:3)</PresentationFormat>
  <Paragraphs>252</Paragraphs>
  <Slides>31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Median</vt:lpstr>
      <vt:lpstr>Document</vt:lpstr>
      <vt:lpstr>王平 中国经济体制改革杂志社  2016年7月25日. 香港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农民被排斥在工业化城市化进程之外。 </vt:lpstr>
      <vt:lpstr>中国农业进入历史转型期</vt:lpstr>
      <vt:lpstr> 1、农业的基础性地位变化 </vt:lpstr>
      <vt:lpstr>PowerPoint 演示文稿</vt:lpstr>
      <vt:lpstr>2、村庄变化 </vt:lpstr>
      <vt:lpstr>PowerPoint 演示文稿</vt:lpstr>
      <vt:lpstr>3、农户分化</vt:lpstr>
      <vt:lpstr>4、土地权利安排状况</vt:lpstr>
      <vt:lpstr>5、土地流转与租赁市场</vt:lpstr>
      <vt:lpstr>PowerPoint 演示文稿</vt:lpstr>
      <vt:lpstr>6、农户经营规模的差异</vt:lpstr>
      <vt:lpstr>不同经营规模农户的变化（单位：万户）</vt:lpstr>
      <vt:lpstr>PowerPoint 演示文稿</vt:lpstr>
      <vt:lpstr>8、农作方式变化</vt:lpstr>
      <vt:lpstr>主要作物亩均用工量</vt:lpstr>
      <vt:lpstr>各类农业机械投入增长</vt:lpstr>
      <vt:lpstr>9、农业发展方式转变</vt:lpstr>
      <vt:lpstr>十字路口的农业发展道路</vt:lpstr>
      <vt:lpstr>PowerPoint 演示文稿</vt:lpstr>
      <vt:lpstr>PowerPoint 演示文稿</vt:lpstr>
      <vt:lpstr>（三）农地流转与规模经营的困境</vt:lpstr>
      <vt:lpstr>PowerPoint 演示文稿</vt:lpstr>
      <vt:lpstr>PowerPoint 演示文稿</vt:lpstr>
      <vt:lpstr>PowerPoint 演示文稿</vt:lpstr>
      <vt:lpstr>            谢   谢！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中国农业的历史转型 与农业现代化</dc:title>
  <dc:creator>mac</dc:creator>
  <cp:lastModifiedBy>obama swanna</cp:lastModifiedBy>
  <cp:revision>213</cp:revision>
  <dcterms:created xsi:type="dcterms:W3CDTF">2015-05-22T03:28:43Z</dcterms:created>
  <dcterms:modified xsi:type="dcterms:W3CDTF">2016-07-25T06:32:34Z</dcterms:modified>
</cp:coreProperties>
</file>