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69" r:id="rId5"/>
    <p:sldId id="257" r:id="rId6"/>
    <p:sldId id="267" r:id="rId7"/>
    <p:sldId id="259" r:id="rId8"/>
    <p:sldId id="262" r:id="rId9"/>
    <p:sldId id="261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4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99559-1B02-4758-97F1-A87BFEFDC37F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D7D9-6807-4B18-83CE-5D740E4E87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110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8D7D9-6807-4B18-83CE-5D740E4E878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043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8D7D9-6807-4B18-83CE-5D740E4E878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443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656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18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676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1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58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98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544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41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595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0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019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C62FB-39CA-49B6-9C6E-C6261AD5146A}" type="datetimeFigureOut">
              <a:rPr lang="zh-CN" altLang="en-US" smtClean="0"/>
              <a:t>2016/7/25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AA8E9-E77D-4EF2-815C-6CBF2921DC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64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3399" y="1122363"/>
            <a:ext cx="1095103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Be alert to the </a:t>
            </a:r>
            <a:r>
              <a:rPr lang="en-US" altLang="zh-CN" dirty="0" err="1"/>
              <a:t>financialization</a:t>
            </a:r>
            <a:r>
              <a:rPr lang="en-US" altLang="zh-CN" dirty="0"/>
              <a:t>  </a:t>
            </a:r>
            <a:br>
              <a:rPr lang="en-US" altLang="zh-CN" dirty="0"/>
            </a:br>
            <a:r>
              <a:rPr lang="en-US" altLang="zh-CN" dirty="0"/>
              <a:t>of Rural land in China</a:t>
            </a:r>
            <a:br>
              <a:rPr lang="en-US" altLang="zh-CN" dirty="0"/>
            </a:br>
            <a:r>
              <a:rPr lang="zh-CN" altLang="en-US" dirty="0"/>
              <a:t>警惕农村土地金融化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36914" y="3983038"/>
            <a:ext cx="9144000" cy="1655762"/>
          </a:xfrm>
        </p:spPr>
        <p:txBody>
          <a:bodyPr>
            <a:normAutofit fontScale="77500" lnSpcReduction="20000"/>
          </a:bodyPr>
          <a:lstStyle/>
          <a:p>
            <a:endParaRPr lang="en-US" altLang="zh-CN" dirty="0"/>
          </a:p>
          <a:p>
            <a:r>
              <a:rPr lang="en-US" altLang="zh-CN" b="1" dirty="0"/>
              <a:t>Third South-South Forum on Sustainability</a:t>
            </a:r>
          </a:p>
          <a:p>
            <a:r>
              <a:rPr lang="zh-CN" altLang="en-US" dirty="0"/>
              <a:t>第三届南南论坛</a:t>
            </a:r>
            <a:endParaRPr lang="en-US" altLang="zh-CN" dirty="0"/>
          </a:p>
          <a:p>
            <a:r>
              <a:rPr lang="en-US" altLang="zh-CN" dirty="0"/>
              <a:t>Yan </a:t>
            </a:r>
            <a:r>
              <a:rPr lang="en-US" altLang="zh-CN" dirty="0" err="1"/>
              <a:t>Xiaohui</a:t>
            </a:r>
            <a:endParaRPr lang="en-US" altLang="zh-CN" dirty="0"/>
          </a:p>
          <a:p>
            <a:r>
              <a:rPr lang="zh-CN" altLang="en-US" dirty="0"/>
              <a:t>严晓辉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51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孟子：以义治国，何必言利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卡尔</a:t>
            </a:r>
            <a:r>
              <a:rPr lang="en-US" altLang="zh-CN" dirty="0"/>
              <a:t>·</a:t>
            </a:r>
            <a:r>
              <a:rPr lang="zh-CN" altLang="en-US" dirty="0"/>
              <a:t>波兰尼：批判自我调节市场之乌托邦</a:t>
            </a:r>
            <a:endParaRPr lang="en-US" altLang="zh-CN" dirty="0"/>
          </a:p>
          <a:p>
            <a:r>
              <a:rPr lang="en-US" altLang="zh-CN" dirty="0"/>
              <a:t>A·B.</a:t>
            </a:r>
            <a:r>
              <a:rPr lang="zh-CN" altLang="en-US" dirty="0"/>
              <a:t>恰亚洛夫：非资本主义的经济范式</a:t>
            </a:r>
            <a:endParaRPr lang="en-US" altLang="zh-CN" dirty="0"/>
          </a:p>
          <a:p>
            <a:r>
              <a:rPr lang="en-US" altLang="zh-CN" dirty="0"/>
              <a:t>E·P.</a:t>
            </a:r>
            <a:r>
              <a:rPr lang="zh-CN" altLang="en-US" dirty="0"/>
              <a:t>汤普森：农民的道德经济学</a:t>
            </a:r>
            <a:endParaRPr lang="en-US" altLang="zh-CN" dirty="0"/>
          </a:p>
          <a:p>
            <a:r>
              <a:rPr lang="zh-CN" altLang="en-US" dirty="0"/>
              <a:t>詹姆斯</a:t>
            </a:r>
            <a:r>
              <a:rPr lang="en-US" altLang="zh-CN" dirty="0"/>
              <a:t>·C·</a:t>
            </a:r>
            <a:r>
              <a:rPr lang="zh-CN" altLang="en-US" dirty="0"/>
              <a:t>斯科特：东亚农民的道义经济学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902023" y="657709"/>
            <a:ext cx="58272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/>
              <a:t>思考困境的一些理论参考</a:t>
            </a:r>
            <a:endParaRPr lang="en-US" altLang="zh-CN" sz="4000" dirty="0"/>
          </a:p>
        </p:txBody>
      </p:sp>
    </p:spTree>
    <p:extLst>
      <p:ext uri="{BB962C8B-B14F-4D97-AF65-F5344CB8AC3E}">
        <p14:creationId xmlns:p14="http://schemas.microsoft.com/office/powerpoint/2010/main" val="221069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中国当代的乡村建设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平民教育与知识再生产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生态农业和生态技术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农民自组织与合作经济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乡土文化和乡村文明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基层反抗之经验研究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青年培养及返乡教育</a:t>
            </a:r>
            <a:endParaRPr lang="en-US" altLang="zh-CN" dirty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346514" y="2348630"/>
            <a:ext cx="323171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/>
          </a:p>
          <a:p>
            <a:r>
              <a:rPr lang="zh-CN" altLang="en-US" sz="2800" dirty="0"/>
              <a:t>去科学</a:t>
            </a:r>
            <a:r>
              <a:rPr lang="en-US" altLang="zh-CN" sz="2800" dirty="0"/>
              <a:t>/</a:t>
            </a:r>
            <a:r>
              <a:rPr lang="zh-CN" altLang="en-US" sz="2800" dirty="0"/>
              <a:t>殖民话语</a:t>
            </a:r>
            <a:endParaRPr lang="en-US" altLang="zh-CN" sz="2800" dirty="0"/>
          </a:p>
          <a:p>
            <a:r>
              <a:rPr lang="zh-CN" altLang="en-US" sz="2800" dirty="0"/>
              <a:t>去资本化</a:t>
            </a:r>
            <a:endParaRPr lang="en-US" altLang="zh-CN" sz="2800" dirty="0"/>
          </a:p>
          <a:p>
            <a:r>
              <a:rPr lang="zh-CN" altLang="en-US" sz="2800" dirty="0"/>
              <a:t>反垄断</a:t>
            </a:r>
            <a:endParaRPr lang="en-US" altLang="zh-CN" sz="2800" dirty="0"/>
          </a:p>
          <a:p>
            <a:r>
              <a:rPr lang="zh-CN" altLang="en-US" sz="2800" dirty="0"/>
              <a:t>另类现代性</a:t>
            </a:r>
            <a:endParaRPr lang="en-US" altLang="zh-CN" sz="2800" dirty="0"/>
          </a:p>
          <a:p>
            <a:r>
              <a:rPr lang="zh-CN" altLang="en-US" sz="2800" dirty="0"/>
              <a:t>自我反抗之主体</a:t>
            </a:r>
            <a:endParaRPr lang="en-US" altLang="zh-CN" sz="2800" dirty="0"/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5027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中国的一带一路与对外扩张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过剩产能转移</a:t>
            </a:r>
            <a:endParaRPr lang="en-US" altLang="zh-CN" dirty="0"/>
          </a:p>
          <a:p>
            <a:r>
              <a:rPr lang="zh-CN" altLang="en-US" dirty="0"/>
              <a:t>人民币国际化战略</a:t>
            </a:r>
            <a:endParaRPr lang="en-US" altLang="zh-CN" dirty="0"/>
          </a:p>
          <a:p>
            <a:r>
              <a:rPr lang="zh-CN" altLang="en-US" dirty="0"/>
              <a:t>地缘政治争夺</a:t>
            </a:r>
            <a:endParaRPr lang="en-US" altLang="zh-CN" dirty="0"/>
          </a:p>
          <a:p>
            <a:r>
              <a:rPr lang="zh-CN" altLang="en-US" dirty="0"/>
              <a:t>金融法西斯主义的对抗策略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黄平：当下的全球现象“</a:t>
            </a:r>
            <a:r>
              <a:rPr lang="zh-CN" altLang="zh-CN" dirty="0"/>
              <a:t>经济上叫贸易保护主义；政治上叫保守主义；社会层面则称为民粹主义，实际则是对全球化的反弹和制衡</a:t>
            </a:r>
            <a:r>
              <a:rPr lang="zh-CN" altLang="en-US" dirty="0"/>
              <a:t>”</a:t>
            </a:r>
            <a:r>
              <a:rPr lang="zh-CN" altLang="zh-CN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59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中国的小农社会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秦（公元前</a:t>
            </a:r>
            <a:r>
              <a:rPr lang="en-US" altLang="zh-CN" dirty="0"/>
              <a:t>356</a:t>
            </a:r>
            <a:r>
              <a:rPr lang="zh-CN" altLang="en-US" dirty="0"/>
              <a:t>年，大约</a:t>
            </a:r>
            <a:r>
              <a:rPr lang="en-US" altLang="zh-CN" dirty="0"/>
              <a:t>2300</a:t>
            </a:r>
            <a:r>
              <a:rPr lang="zh-CN" altLang="en-US" dirty="0"/>
              <a:t>多年前）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废除封建，设立郡县</a:t>
            </a:r>
            <a:endParaRPr lang="en-US" altLang="zh-CN" dirty="0"/>
          </a:p>
          <a:p>
            <a:r>
              <a:rPr lang="zh-CN" altLang="en-US" dirty="0"/>
              <a:t>土地私有，重农抑商</a:t>
            </a:r>
            <a:endParaRPr lang="en-US" altLang="zh-CN" dirty="0"/>
          </a:p>
          <a:p>
            <a:r>
              <a:rPr lang="zh-CN" altLang="en-US" dirty="0"/>
              <a:t>编订户籍，统一税制</a:t>
            </a:r>
            <a:endParaRPr lang="en-US" altLang="zh-CN" dirty="0"/>
          </a:p>
          <a:p>
            <a:r>
              <a:rPr lang="zh-CN" altLang="en-US" dirty="0"/>
              <a:t>推行秦律，统一中华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汉承秦制，小农社会延续千年</a:t>
            </a:r>
            <a:endParaRPr lang="en-US" altLang="zh-CN" dirty="0"/>
          </a:p>
          <a:p>
            <a:r>
              <a:rPr lang="zh-CN" altLang="en-US" dirty="0"/>
              <a:t>土地关系，多数影响政权更迭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211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当代中国农村土地制度变迁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6093" y="1772433"/>
            <a:ext cx="11260899" cy="4941518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2400" dirty="0"/>
              <a:t>天朝田亩制度</a:t>
            </a:r>
            <a:r>
              <a:rPr lang="en-US" altLang="zh-CN" sz="2400" dirty="0"/>
              <a:t>—</a:t>
            </a:r>
            <a:r>
              <a:rPr lang="zh-CN" altLang="en-US" sz="2400" dirty="0"/>
              <a:t>三民主义</a:t>
            </a:r>
            <a:r>
              <a:rPr lang="en-US" altLang="zh-CN" sz="2400" dirty="0"/>
              <a:t>—</a:t>
            </a:r>
            <a:r>
              <a:rPr lang="zh-CN" altLang="en-US" sz="2400" dirty="0"/>
              <a:t>共同纲领，土地占有关系</a:t>
            </a:r>
            <a:r>
              <a:rPr lang="en-US" altLang="zh-CN" sz="2400" dirty="0"/>
              <a:t>/</a:t>
            </a:r>
            <a:r>
              <a:rPr lang="zh-CN" altLang="en-US" sz="2400" dirty="0"/>
              <a:t>现代化</a:t>
            </a:r>
            <a:endParaRPr lang="en-US" altLang="zh-CN" sz="2400" dirty="0"/>
          </a:p>
          <a:p>
            <a:r>
              <a:rPr lang="en-US" altLang="zh-CN" sz="2400" dirty="0"/>
              <a:t>1947-1953</a:t>
            </a:r>
            <a:r>
              <a:rPr lang="zh-CN" altLang="en-US" sz="2400" dirty="0"/>
              <a:t>，平均地权，土地私有，限制出租</a:t>
            </a:r>
            <a:r>
              <a:rPr lang="en-US" altLang="zh-CN" sz="2400" dirty="0"/>
              <a:t>/</a:t>
            </a:r>
            <a:r>
              <a:rPr lang="zh-CN" altLang="en-US" sz="2400" dirty="0"/>
              <a:t>限制交易</a:t>
            </a:r>
            <a:endParaRPr lang="en-US" altLang="zh-CN" sz="2400" dirty="0"/>
          </a:p>
          <a:p>
            <a:r>
              <a:rPr lang="en-US" altLang="zh-CN" sz="2400" dirty="0"/>
              <a:t>1954-1958</a:t>
            </a:r>
            <a:r>
              <a:rPr lang="zh-CN" altLang="en-US" sz="2400" dirty="0"/>
              <a:t>，私地入股，合作经营，互助组</a:t>
            </a:r>
            <a:r>
              <a:rPr lang="en-US" altLang="zh-CN" sz="2400" dirty="0"/>
              <a:t>/</a:t>
            </a:r>
            <a:r>
              <a:rPr lang="zh-CN" altLang="en-US" sz="2400" dirty="0"/>
              <a:t>初级社，按股分配</a:t>
            </a:r>
            <a:endParaRPr lang="en-US" altLang="zh-CN" sz="2400" dirty="0"/>
          </a:p>
          <a:p>
            <a:r>
              <a:rPr lang="en-US" altLang="zh-CN" sz="2400" dirty="0"/>
              <a:t>1958-1982</a:t>
            </a:r>
            <a:r>
              <a:rPr lang="zh-CN" altLang="en-US" sz="2400" dirty="0"/>
              <a:t>，公社</a:t>
            </a:r>
            <a:r>
              <a:rPr lang="en-US" altLang="zh-CN" sz="2400" dirty="0"/>
              <a:t>/</a:t>
            </a:r>
            <a:r>
              <a:rPr lang="zh-CN" altLang="en-US" sz="2400" dirty="0"/>
              <a:t>集体</a:t>
            </a:r>
            <a:r>
              <a:rPr lang="en-US" altLang="zh-CN" sz="2400" dirty="0"/>
              <a:t>/</a:t>
            </a:r>
            <a:r>
              <a:rPr lang="zh-CN" altLang="en-US" sz="2400" dirty="0"/>
              <a:t>小组三级所有，统一经营，农工商政合一</a:t>
            </a:r>
            <a:endParaRPr lang="en-US" altLang="zh-CN" sz="2400" dirty="0"/>
          </a:p>
          <a:p>
            <a:r>
              <a:rPr lang="en-US" altLang="zh-CN" sz="2400" dirty="0"/>
              <a:t>19821986</a:t>
            </a:r>
            <a:r>
              <a:rPr lang="zh-CN" altLang="en-US" sz="2400" dirty="0"/>
              <a:t>，集体所有，包产包干</a:t>
            </a:r>
            <a:endParaRPr lang="en-US" altLang="zh-CN" sz="2400" dirty="0"/>
          </a:p>
          <a:p>
            <a:r>
              <a:rPr lang="en-US" altLang="zh-CN" sz="2400" dirty="0"/>
              <a:t>1986-</a:t>
            </a:r>
            <a:r>
              <a:rPr lang="zh-CN" altLang="en-US" sz="2400" dirty="0"/>
              <a:t> </a:t>
            </a:r>
            <a:r>
              <a:rPr lang="en-US" altLang="zh-CN" sz="2400" dirty="0"/>
              <a:t>《</a:t>
            </a:r>
            <a:r>
              <a:rPr lang="zh-CN" altLang="en-US" sz="2400" dirty="0"/>
              <a:t>宪法</a:t>
            </a:r>
            <a:r>
              <a:rPr lang="en-US" altLang="zh-CN" sz="2400" dirty="0"/>
              <a:t>》</a:t>
            </a:r>
            <a:r>
              <a:rPr lang="zh-CN" altLang="en-US" sz="2400" u="sng" dirty="0">
                <a:solidFill>
                  <a:srgbClr val="FF0000"/>
                </a:solidFill>
              </a:rPr>
              <a:t>集体所有，农户家庭平均承包；农村土地集体所有，城市土地国家所有</a:t>
            </a:r>
            <a:endParaRPr lang="en-US" altLang="zh-CN" sz="24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2400" dirty="0">
              <a:solidFill>
                <a:srgbClr val="FF0000"/>
              </a:solidFill>
            </a:endParaRPr>
          </a:p>
          <a:p>
            <a:r>
              <a:rPr lang="en-US" altLang="zh-CN" sz="2400" dirty="0"/>
              <a:t>1990s</a:t>
            </a:r>
            <a:r>
              <a:rPr lang="zh-CN" altLang="en-US" sz="2400" dirty="0"/>
              <a:t>，集体土地可转让，承包土地可流转，国家可征收土地</a:t>
            </a:r>
            <a:endParaRPr lang="en-US" altLang="zh-CN" sz="2400" dirty="0"/>
          </a:p>
          <a:p>
            <a:r>
              <a:rPr lang="en-US" altLang="zh-CN" sz="2400" dirty="0"/>
              <a:t>2003</a:t>
            </a:r>
            <a:r>
              <a:rPr lang="zh-CN" altLang="en-US" sz="2400" dirty="0"/>
              <a:t>，延长承包期限，多主体经营，</a:t>
            </a:r>
            <a:endParaRPr lang="en-US" altLang="zh-CN" sz="2400" dirty="0"/>
          </a:p>
          <a:p>
            <a:r>
              <a:rPr lang="en-US" altLang="zh-CN" sz="2400" dirty="0"/>
              <a:t>2014</a:t>
            </a:r>
            <a:r>
              <a:rPr lang="zh-CN" altLang="en-US" sz="2400" dirty="0"/>
              <a:t>，承包期无限延长，农村土地三权分置：所有权、承包权、经营权，允许承包权入市交易</a:t>
            </a:r>
            <a:endParaRPr lang="en-US" altLang="zh-CN" sz="2400" dirty="0"/>
          </a:p>
          <a:p>
            <a:r>
              <a:rPr lang="en-US" altLang="zh-CN" sz="2400" dirty="0"/>
              <a:t>2016</a:t>
            </a:r>
            <a:r>
              <a:rPr lang="zh-CN" altLang="en-US" sz="2400" dirty="0"/>
              <a:t>，土地确权，“两权”及农宅</a:t>
            </a:r>
            <a:r>
              <a:rPr lang="en-US" altLang="zh-CN" sz="2400" dirty="0"/>
              <a:t>/</a:t>
            </a:r>
            <a:r>
              <a:rPr lang="zh-CN" altLang="en-US" sz="2400" dirty="0"/>
              <a:t>地可抵押，开始研究债务处置办法</a:t>
            </a:r>
            <a:endParaRPr lang="en-US" altLang="zh-CN" sz="2400" dirty="0"/>
          </a:p>
          <a:p>
            <a:r>
              <a:rPr lang="zh-CN" altLang="en-US" sz="2400" dirty="0"/>
              <a:t>保留集体所有的基本属性，通过做大“用益物权”，实现土地可资本化的所有财产功能。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027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中国的土地</a:t>
            </a:r>
            <a:r>
              <a:rPr lang="en-US" altLang="zh-CN" dirty="0"/>
              <a:t>/</a:t>
            </a:r>
            <a:r>
              <a:rPr lang="zh-CN" altLang="en-US" dirty="0"/>
              <a:t>人口</a:t>
            </a:r>
            <a:r>
              <a:rPr lang="en-US" altLang="zh-CN" dirty="0"/>
              <a:t>/</a:t>
            </a:r>
            <a:r>
              <a:rPr lang="zh-CN" altLang="en-US" dirty="0"/>
              <a:t>粮食状况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国土：约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960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万平方公里；</a:t>
            </a:r>
            <a:endParaRPr lang="en-US" altLang="zh-CN" sz="2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农村集体土地：</a:t>
            </a:r>
            <a:r>
              <a:rPr lang="zh-CN" altLang="en-US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占</a:t>
            </a:r>
            <a:r>
              <a:rPr lang="en-US" altLang="zh-CN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46%</a:t>
            </a:r>
            <a:r>
              <a:rPr lang="zh-CN" altLang="en-US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城市国有土地：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54%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基本农田：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122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万平方公里（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18.5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亿亩），</a:t>
            </a:r>
            <a:r>
              <a:rPr lang="zh-CN" altLang="en-US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占国土</a:t>
            </a:r>
            <a:r>
              <a:rPr lang="en-US" altLang="zh-CN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13%</a:t>
            </a:r>
            <a:r>
              <a:rPr lang="zh-CN" altLang="en-US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000" kern="100" dirty="0">
              <a:solidFill>
                <a:srgbClr val="FF0000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建设用地：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32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万平方公里（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4.8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亿亩），占国土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3%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林地，一般农地，园地，约占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29%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；草地：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27%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；未利用地：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28%</a:t>
            </a:r>
            <a:endParaRPr lang="zh-CN" altLang="zh-CN" sz="2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dirty="0"/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人口：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13.7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亿，</a:t>
            </a:r>
            <a:r>
              <a:rPr lang="zh-CN" altLang="en-US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人均耕地约</a:t>
            </a:r>
            <a:r>
              <a:rPr lang="en-US" altLang="zh-CN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1.4</a:t>
            </a:r>
            <a:r>
              <a:rPr lang="zh-CN" altLang="en-US" sz="2000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亩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/0.09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公顷/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900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平方米</a:t>
            </a:r>
            <a:endParaRPr lang="en-US" altLang="zh-CN" sz="2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农村人口：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44%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；城市人口；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56%</a:t>
            </a:r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进城务工人口：约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2.8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亿，占人口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20%</a:t>
            </a:r>
          </a:p>
          <a:p>
            <a:endParaRPr lang="en-US" altLang="zh-CN" sz="2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2015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年粮食总产量：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6.2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亿吨；进口粮食：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2.4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亿吨（含大豆）</a:t>
            </a:r>
            <a:endParaRPr lang="en-US" altLang="zh-CN" sz="2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最近十年，国内粮食产量增加约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25%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，进口增加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倍以上</a:t>
            </a:r>
            <a:endParaRPr lang="en-US" altLang="zh-CN" sz="2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进口占比接近</a:t>
            </a:r>
            <a:r>
              <a:rPr lang="en-US" altLang="zh-CN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30%</a:t>
            </a:r>
            <a:r>
              <a:rPr lang="zh-CN" altLang="en-US" sz="20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2000" b="1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人均消费粮食接近</a:t>
            </a:r>
            <a:r>
              <a:rPr lang="en-US" altLang="zh-CN" sz="2000" b="1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500kg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501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农村土地面临的主要问题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3600" dirty="0"/>
              <a:t>土地</a:t>
            </a:r>
            <a:r>
              <a:rPr lang="zh-CN" altLang="en-US" sz="3600" dirty="0"/>
              <a:t>再次</a:t>
            </a:r>
            <a:r>
              <a:rPr lang="zh-CN" altLang="zh-CN" sz="3600" dirty="0"/>
              <a:t>趋于集中</a:t>
            </a:r>
          </a:p>
          <a:p>
            <a:pPr>
              <a:lnSpc>
                <a:spcPct val="150000"/>
              </a:lnSpc>
            </a:pPr>
            <a:r>
              <a:rPr lang="zh-CN" altLang="zh-CN" sz="3600" dirty="0"/>
              <a:t>土地产权制度张力</a:t>
            </a:r>
          </a:p>
          <a:p>
            <a:pPr>
              <a:lnSpc>
                <a:spcPct val="150000"/>
              </a:lnSpc>
            </a:pPr>
            <a:r>
              <a:rPr lang="zh-CN" altLang="zh-CN" sz="3600" dirty="0"/>
              <a:t>土地非农化</a:t>
            </a:r>
          </a:p>
          <a:p>
            <a:pPr>
              <a:lnSpc>
                <a:spcPct val="150000"/>
              </a:lnSpc>
            </a:pPr>
            <a:r>
              <a:rPr lang="zh-CN" altLang="zh-CN" sz="3600" dirty="0"/>
              <a:t>土地及环境污染</a:t>
            </a:r>
          </a:p>
          <a:p>
            <a:pPr>
              <a:lnSpc>
                <a:spcPct val="150000"/>
              </a:lnSpc>
            </a:pPr>
            <a:r>
              <a:rPr lang="zh-CN" altLang="zh-CN" sz="3600" b="1" dirty="0"/>
              <a:t>土地金融化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031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王安石之青苗法（北宋，</a:t>
            </a:r>
            <a:r>
              <a:rPr lang="en-US" altLang="zh-CN" dirty="0"/>
              <a:t>1069</a:t>
            </a:r>
            <a:r>
              <a:rPr lang="zh-CN" altLang="en-US" dirty="0"/>
              <a:t>年）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措施：官府在春秋两季收获之前，对农户组成的小组放贷，以农户田里的“青苗”为抵押，收获后优先偿还债务。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利息：约半年</a:t>
            </a:r>
            <a:r>
              <a:rPr lang="en-US" altLang="zh-CN" dirty="0"/>
              <a:t>20%</a:t>
            </a:r>
            <a:r>
              <a:rPr lang="zh-CN" altLang="en-US" dirty="0"/>
              <a:t>；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以此抑制地主和大户（豪强）对农民发放高利贷，逐渐占有农户土地（兼并）的现象；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也以此增加国库收入，充实国家财力和兵力。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争议：“实乃济贫民而抑兼并之道”，“名为抑兼并，乃所以助兼并也”。</a:t>
            </a:r>
          </a:p>
        </p:txBody>
      </p:sp>
    </p:spTree>
    <p:extLst>
      <p:ext uri="{BB962C8B-B14F-4D97-AF65-F5344CB8AC3E}">
        <p14:creationId xmlns:p14="http://schemas.microsoft.com/office/powerpoint/2010/main" val="247522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农村为何衰败？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dirty="0"/>
              <a:t>传统农业成本：除去自然因素，主要是</a:t>
            </a:r>
            <a:r>
              <a:rPr lang="zh-CN" altLang="en-US" b="1" dirty="0"/>
              <a:t>租，税，息</a:t>
            </a:r>
            <a:r>
              <a:rPr lang="zh-CN" altLang="en-US" dirty="0"/>
              <a:t>；均田免税是传统农民最高理想</a:t>
            </a:r>
            <a:endParaRPr lang="en-US" altLang="zh-CN" dirty="0"/>
          </a:p>
          <a:p>
            <a:r>
              <a:rPr lang="zh-CN" altLang="en-US" dirty="0"/>
              <a:t>今天：土地免租</a:t>
            </a:r>
            <a:r>
              <a:rPr lang="en-US" altLang="zh-CN" dirty="0"/>
              <a:t>+</a:t>
            </a:r>
            <a:r>
              <a:rPr lang="zh-CN" altLang="en-US" dirty="0"/>
              <a:t>农业免税</a:t>
            </a:r>
            <a:r>
              <a:rPr lang="en-US" altLang="zh-CN" dirty="0"/>
              <a:t>+</a:t>
            </a:r>
            <a:r>
              <a:rPr lang="zh-CN" altLang="en-US" dirty="0"/>
              <a:t>涉农补贴</a:t>
            </a:r>
            <a:r>
              <a:rPr lang="en-US" altLang="zh-CN" dirty="0"/>
              <a:t>=</a:t>
            </a:r>
            <a:r>
              <a:rPr lang="zh-CN" altLang="en-US" dirty="0"/>
              <a:t>农民放弃土地？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发展主义增长幻想</a:t>
            </a:r>
            <a:endParaRPr lang="en-US" altLang="zh-CN" dirty="0"/>
          </a:p>
          <a:p>
            <a:r>
              <a:rPr lang="zh-CN" altLang="en-US" dirty="0"/>
              <a:t>资本化之负外部性</a:t>
            </a:r>
            <a:endParaRPr lang="en-US" altLang="zh-CN" dirty="0"/>
          </a:p>
          <a:p>
            <a:r>
              <a:rPr lang="zh-CN" altLang="en-US" dirty="0"/>
              <a:t>现代性之权力关系</a:t>
            </a:r>
            <a:endParaRPr lang="en-US" altLang="zh-CN" dirty="0"/>
          </a:p>
          <a:p>
            <a:r>
              <a:rPr lang="zh-CN" altLang="en-US" dirty="0"/>
              <a:t>金融化之垄断形式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土地、劳动、技术，通过货币化、市场化，以资本形式迅速流出</a:t>
            </a:r>
            <a:endParaRPr lang="en-US" altLang="zh-CN" dirty="0"/>
          </a:p>
          <a:p>
            <a:r>
              <a:rPr lang="zh-CN" altLang="en-US" dirty="0"/>
              <a:t>以企业</a:t>
            </a:r>
            <a:r>
              <a:rPr lang="en-US" altLang="zh-CN" dirty="0"/>
              <a:t>/</a:t>
            </a:r>
            <a:r>
              <a:rPr lang="zh-CN" altLang="en-US" dirty="0"/>
              <a:t>公司的方式组织，最终通过商品</a:t>
            </a:r>
            <a:r>
              <a:rPr lang="en-US" altLang="zh-CN" dirty="0"/>
              <a:t>/</a:t>
            </a:r>
            <a:r>
              <a:rPr lang="zh-CN" altLang="en-US" dirty="0"/>
              <a:t>资本市场被金融集团垄断</a:t>
            </a:r>
            <a:endParaRPr lang="en-US" altLang="zh-CN" dirty="0"/>
          </a:p>
          <a:p>
            <a:r>
              <a:rPr lang="zh-CN" altLang="en-US" dirty="0"/>
              <a:t>“货币税”、“资本租”</a:t>
            </a:r>
            <a:r>
              <a:rPr lang="en-US" altLang="zh-CN" dirty="0"/>
              <a:t>——</a:t>
            </a:r>
            <a:r>
              <a:rPr lang="zh-CN" altLang="en-US" dirty="0"/>
              <a:t>流动性、集中化、即时性</a:t>
            </a:r>
            <a:r>
              <a:rPr lang="en-US" altLang="zh-CN" dirty="0"/>
              <a:t>——</a:t>
            </a:r>
            <a:r>
              <a:rPr lang="zh-CN" altLang="en-US" dirty="0"/>
              <a:t>通吃天下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城市危机，资本下乡，青年返乡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70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经济增长与农民生活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400" dirty="0"/>
              <a:t>中国经济增长的动力之一，是不断释放出集体资产的价值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乡土社会是中国历次城市经济危机软着陆的客观条件</a:t>
            </a:r>
            <a:endParaRPr lang="en-US" altLang="zh-CN" sz="2400" dirty="0"/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农业（土地）、产业（劳动）、金融（消费）产业主导时期的不公平过程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r>
              <a:rPr lang="zh-CN" altLang="zh-CN" dirty="0"/>
              <a:t>制造消费</a:t>
            </a:r>
            <a:r>
              <a:rPr lang="zh-CN" altLang="en-US" dirty="0"/>
              <a:t>，开发新领域</a:t>
            </a:r>
            <a:r>
              <a:rPr lang="zh-CN" altLang="zh-CN" dirty="0"/>
              <a:t>，消化过剩产能和多余</a:t>
            </a:r>
            <a:r>
              <a:rPr lang="zh-CN" altLang="en-US" dirty="0"/>
              <a:t>流动性</a:t>
            </a:r>
            <a:endParaRPr lang="en-US" altLang="zh-CN" dirty="0"/>
          </a:p>
          <a:p>
            <a:endParaRPr lang="en-US" altLang="zh-CN" b="1" dirty="0"/>
          </a:p>
          <a:p>
            <a:r>
              <a:rPr lang="zh-CN" altLang="zh-CN" dirty="0"/>
              <a:t>消费和债务，计算生活的方式，比较永济和北京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15691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财产权与劳动权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资本主义，共产主义之“财产共和”（以资本方式组织）</a:t>
            </a:r>
            <a:endParaRPr lang="en-US" altLang="zh-CN" dirty="0"/>
          </a:p>
          <a:p>
            <a:r>
              <a:rPr lang="zh-CN" altLang="en-US" dirty="0"/>
              <a:t>自主劳动，共善共享之“生命政治”（小治共生）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zh-CN" altLang="en-US" b="1" dirty="0"/>
              <a:t>自我管理，自主生产，自由劳动</a:t>
            </a:r>
            <a:endParaRPr lang="en-US" altLang="zh-CN" b="1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dirty="0"/>
              <a:t>举例：岭南彩园与转型城镇，“自给自足”的返乡试验，全球食物自主运动。</a:t>
            </a:r>
          </a:p>
        </p:txBody>
      </p:sp>
    </p:spTree>
    <p:extLst>
      <p:ext uri="{BB962C8B-B14F-4D97-AF65-F5344CB8AC3E}">
        <p14:creationId xmlns:p14="http://schemas.microsoft.com/office/powerpoint/2010/main" val="2043615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980</Words>
  <Application>Microsoft Office PowerPoint</Application>
  <PresentationFormat>宽屏</PresentationFormat>
  <Paragraphs>118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等线</vt:lpstr>
      <vt:lpstr>等线 Light</vt:lpstr>
      <vt:lpstr>宋体</vt:lpstr>
      <vt:lpstr>Arial</vt:lpstr>
      <vt:lpstr>Calibri</vt:lpstr>
      <vt:lpstr>Times New Roman</vt:lpstr>
      <vt:lpstr>Office 主题​​</vt:lpstr>
      <vt:lpstr>Be alert to the financialization   of Rural land in China 警惕农村土地金融化</vt:lpstr>
      <vt:lpstr>中国的小农社会</vt:lpstr>
      <vt:lpstr>当代中国农村土地制度变迁</vt:lpstr>
      <vt:lpstr>中国的土地/人口/粮食状况</vt:lpstr>
      <vt:lpstr>农村土地面临的主要问题</vt:lpstr>
      <vt:lpstr>王安石之青苗法（北宋，1069年）</vt:lpstr>
      <vt:lpstr>农村为何衰败？</vt:lpstr>
      <vt:lpstr>经济增长与农民生活</vt:lpstr>
      <vt:lpstr>财产权与劳动权</vt:lpstr>
      <vt:lpstr>PowerPoint 演示文稿</vt:lpstr>
      <vt:lpstr>中国当代的乡村建设</vt:lpstr>
      <vt:lpstr>中国的一带一路与对外扩张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严晓辉</dc:creator>
  <cp:lastModifiedBy>严晓辉</cp:lastModifiedBy>
  <cp:revision>54</cp:revision>
  <dcterms:created xsi:type="dcterms:W3CDTF">2016-07-24T06:54:12Z</dcterms:created>
  <dcterms:modified xsi:type="dcterms:W3CDTF">2016-07-25T04:33:14Z</dcterms:modified>
</cp:coreProperties>
</file>